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8594d4a58d0742b8" /><Relationship Type="http://schemas.openxmlformats.org/officeDocument/2006/relationships/extended-properties" Target="/docProps/app.xml" Id="R6693ef3e0d434ec9" /><Relationship Type="http://schemas.openxmlformats.org/officeDocument/2006/relationships/officeDocument" Target="/ppt/presentation.xml" Id="R6464a7768a2f499f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85891e519cb84731"/>
  </p:sldMasterIdLst>
  <p:notesMasterIdLst>
    <p:notesMasterId xmlns:r="http://schemas.openxmlformats.org/officeDocument/2006/relationships" r:id="Rb8a1726f7846455b"/>
  </p:notesMasterIdLst>
  <p:sldIdLst>
    <p:sldId xmlns:r="http://schemas.openxmlformats.org/officeDocument/2006/relationships" id="256" r:id="R925253d98be547c2"/>
    <p:sldId xmlns:r="http://schemas.openxmlformats.org/officeDocument/2006/relationships" id="257" r:id="R96e7fbe5006649bb"/>
    <p:sldId xmlns:r="http://schemas.openxmlformats.org/officeDocument/2006/relationships" id="258" r:id="R9cb051cbf2f046dc"/>
    <p:sldId xmlns:r="http://schemas.openxmlformats.org/officeDocument/2006/relationships" id="259" r:id="Rd21ff350895045f7"/>
    <p:sldId xmlns:r="http://schemas.openxmlformats.org/officeDocument/2006/relationships" id="260" r:id="R4dc6c582d4da4e00"/>
    <p:sldId xmlns:r="http://schemas.openxmlformats.org/officeDocument/2006/relationships" id="261" r:id="R4c70d40e65c14926"/>
    <p:sldId xmlns:r="http://schemas.openxmlformats.org/officeDocument/2006/relationships" id="262" r:id="Ra82e0e418f8b42e4"/>
    <p:sldId xmlns:r="http://schemas.openxmlformats.org/officeDocument/2006/relationships" id="263" r:id="R8b6dad0d5cfc4e80"/>
    <p:sldId xmlns:r="http://schemas.openxmlformats.org/officeDocument/2006/relationships" id="264" r:id="R634ede27b5fb486b"/>
    <p:sldId xmlns:r="http://schemas.openxmlformats.org/officeDocument/2006/relationships" id="265" r:id="Rd7c5855138434615"/>
    <p:sldId xmlns:r="http://schemas.openxmlformats.org/officeDocument/2006/relationships" id="266" r:id="R9d753da3e5d9486e"/>
    <p:sldId xmlns:r="http://schemas.openxmlformats.org/officeDocument/2006/relationships" id="267" r:id="R9474533a7a334fb4"/>
    <p:sldId xmlns:r="http://schemas.openxmlformats.org/officeDocument/2006/relationships" id="268" r:id="Rb19a4b2b534148ad"/>
    <p:sldId xmlns:r="http://schemas.openxmlformats.org/officeDocument/2006/relationships" id="269" r:id="R6c607ef85415461b"/>
    <p:sldId xmlns:r="http://schemas.openxmlformats.org/officeDocument/2006/relationships" id="270" r:id="R355320f9200044ef"/>
    <p:sldId xmlns:r="http://schemas.openxmlformats.org/officeDocument/2006/relationships" id="271" r:id="R62e3cc586cca4cc9"/>
    <p:sldId xmlns:r="http://schemas.openxmlformats.org/officeDocument/2006/relationships" id="272" r:id="Rb0501b1e3c264909"/>
    <p:sldId xmlns:r="http://schemas.openxmlformats.org/officeDocument/2006/relationships" id="273" r:id="R578505475e0145d6"/>
    <p:sldId xmlns:r="http://schemas.openxmlformats.org/officeDocument/2006/relationships" id="274" r:id="R938631c0b2ac4d38"/>
    <p:sldId xmlns:r="http://schemas.openxmlformats.org/officeDocument/2006/relationships" id="275" r:id="R4cf37fd8123148fc"/>
    <p:sldId xmlns:r="http://schemas.openxmlformats.org/officeDocument/2006/relationships" id="276" r:id="Rf21a78d92cd94c5a"/>
    <p:sldId xmlns:r="http://schemas.openxmlformats.org/officeDocument/2006/relationships" id="277" r:id="Rfce45cab17ec4803"/>
    <p:sldId xmlns:r="http://schemas.openxmlformats.org/officeDocument/2006/relationships" id="278" r:id="Rfe5a5dea846a44ba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486f8fc3bdeb4c55" /><Relationship Type="http://schemas.openxmlformats.org/officeDocument/2006/relationships/slideMaster" Target="/ppt/slideMasters/slideMaster1.xml" Id="R85891e519cb84731" /><Relationship Type="http://schemas.openxmlformats.org/officeDocument/2006/relationships/notesMaster" Target="/ppt/notesMasters/notesMaster1.xml" Id="Rb8a1726f7846455b" /><Relationship Type="http://schemas.openxmlformats.org/officeDocument/2006/relationships/presProps" Target="/ppt/presProps.xml" Id="Rf8f9aa3af71748e8" /><Relationship Type="http://schemas.openxmlformats.org/officeDocument/2006/relationships/tableStyles" Target="/ppt/tableStyles.xml" Id="Rf0df7b6dda374667" /><Relationship Type="http://schemas.openxmlformats.org/officeDocument/2006/relationships/slide" Target="/ppt/slides/slide1.xml" Id="R925253d98be547c2" /><Relationship Type="http://schemas.openxmlformats.org/officeDocument/2006/relationships/slide" Target="/ppt/slides/slide2.xml" Id="R96e7fbe5006649bb" /><Relationship Type="http://schemas.openxmlformats.org/officeDocument/2006/relationships/slide" Target="/ppt/slides/slide3.xml" Id="R9cb051cbf2f046dc" /><Relationship Type="http://schemas.openxmlformats.org/officeDocument/2006/relationships/slide" Target="/ppt/slides/slide4.xml" Id="Rd21ff350895045f7" /><Relationship Type="http://schemas.openxmlformats.org/officeDocument/2006/relationships/slide" Target="/ppt/slides/slide5.xml" Id="R4dc6c582d4da4e00" /><Relationship Type="http://schemas.openxmlformats.org/officeDocument/2006/relationships/slide" Target="/ppt/slides/slide6.xml" Id="R4c70d40e65c14926" /><Relationship Type="http://schemas.openxmlformats.org/officeDocument/2006/relationships/slide" Target="/ppt/slides/slide7.xml" Id="Ra82e0e418f8b42e4" /><Relationship Type="http://schemas.openxmlformats.org/officeDocument/2006/relationships/slide" Target="/ppt/slides/slide8.xml" Id="R8b6dad0d5cfc4e80" /><Relationship Type="http://schemas.openxmlformats.org/officeDocument/2006/relationships/slide" Target="/ppt/slides/slide9.xml" Id="R634ede27b5fb486b" /><Relationship Type="http://schemas.openxmlformats.org/officeDocument/2006/relationships/slide" Target="/ppt/slides/slide10.xml" Id="Rd7c5855138434615" /><Relationship Type="http://schemas.openxmlformats.org/officeDocument/2006/relationships/slide" Target="/ppt/slides/slide11.xml" Id="R9d753da3e5d9486e" /><Relationship Type="http://schemas.openxmlformats.org/officeDocument/2006/relationships/slide" Target="/ppt/slides/slide12.xml" Id="R9474533a7a334fb4" /><Relationship Type="http://schemas.openxmlformats.org/officeDocument/2006/relationships/slide" Target="/ppt/slides/slide13.xml" Id="Rb19a4b2b534148ad" /><Relationship Type="http://schemas.openxmlformats.org/officeDocument/2006/relationships/slide" Target="/ppt/slides/slide14.xml" Id="R6c607ef85415461b" /><Relationship Type="http://schemas.openxmlformats.org/officeDocument/2006/relationships/slide" Target="/ppt/slides/slide15.xml" Id="R355320f9200044ef" /><Relationship Type="http://schemas.openxmlformats.org/officeDocument/2006/relationships/slide" Target="/ppt/slides/slide16.xml" Id="R62e3cc586cca4cc9" /><Relationship Type="http://schemas.openxmlformats.org/officeDocument/2006/relationships/slide" Target="/ppt/slides/slide17.xml" Id="Rb0501b1e3c264909" /><Relationship Type="http://schemas.openxmlformats.org/officeDocument/2006/relationships/slide" Target="/ppt/slides/slide18.xml" Id="R578505475e0145d6" /><Relationship Type="http://schemas.openxmlformats.org/officeDocument/2006/relationships/slide" Target="/ppt/slides/slide19.xml" Id="R938631c0b2ac4d38" /><Relationship Type="http://schemas.openxmlformats.org/officeDocument/2006/relationships/slide" Target="/ppt/slides/slide20.xml" Id="R4cf37fd8123148fc" /><Relationship Type="http://schemas.openxmlformats.org/officeDocument/2006/relationships/slide" Target="/ppt/slides/slide21.xml" Id="Rf21a78d92cd94c5a" /><Relationship Type="http://schemas.openxmlformats.org/officeDocument/2006/relationships/slide" Target="/ppt/slides/slide22.xml" Id="Rfce45cab17ec4803" /><Relationship Type="http://schemas.openxmlformats.org/officeDocument/2006/relationships/slide" Target="/ppt/slides/slide23.xml" Id="Rfe5a5dea846a44ba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3042f90115684d3e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8cfad05229f64f4d" /><Relationship Type="http://schemas.openxmlformats.org/officeDocument/2006/relationships/notesMaster" Target="/ppt/notesMasters/notesMaster1.xml" Id="R262373c2f85643f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e759986348c9440b" /><Relationship Type="http://schemas.openxmlformats.org/officeDocument/2006/relationships/notesMaster" Target="/ppt/notesMasters/notesMaster1.xml" Id="R8506c20310024717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5a2080fcbc7b4bf7" /><Relationship Type="http://schemas.openxmlformats.org/officeDocument/2006/relationships/notesMaster" Target="/ppt/notesMasters/notesMaster1.xml" Id="Rf6ee6d90d1ca4c8c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fefc962be0254a93" /><Relationship Type="http://schemas.openxmlformats.org/officeDocument/2006/relationships/notesMaster" Target="/ppt/notesMasters/notesMaster1.xml" Id="Rafa4873aac9f41d3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7745a2df90564df2" /><Relationship Type="http://schemas.openxmlformats.org/officeDocument/2006/relationships/notesMaster" Target="/ppt/notesMasters/notesMaster1.xml" Id="R01cfc47784c84e04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c557667c3b144b40" /><Relationship Type="http://schemas.openxmlformats.org/officeDocument/2006/relationships/notesMaster" Target="/ppt/notesMasters/notesMaster1.xml" Id="Ra8a9d1cd10144d6e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9ecb6e8141554308" /><Relationship Type="http://schemas.openxmlformats.org/officeDocument/2006/relationships/notesMaster" Target="/ppt/notesMasters/notesMaster1.xml" Id="R0c31f173f9284c2e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c77cd56bac304b9f" /><Relationship Type="http://schemas.openxmlformats.org/officeDocument/2006/relationships/notesMaster" Target="/ppt/notesMasters/notesMaster1.xml" Id="R105fd97a6cac48dd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324c7e16ee7e4483" /><Relationship Type="http://schemas.openxmlformats.org/officeDocument/2006/relationships/notesMaster" Target="/ppt/notesMasters/notesMaster1.xml" Id="Rcf5c5480c6084169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efc3f0e7078941f2" /><Relationship Type="http://schemas.openxmlformats.org/officeDocument/2006/relationships/notesMaster" Target="/ppt/notesMasters/notesMaster1.xml" Id="R5bed0ef87cff47af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587b1c7e9e9a4213" /><Relationship Type="http://schemas.openxmlformats.org/officeDocument/2006/relationships/notesMaster" Target="/ppt/notesMasters/notesMaster1.xml" Id="R0e4af9d9debf44f6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2965019bdc6349bb" /><Relationship Type="http://schemas.openxmlformats.org/officeDocument/2006/relationships/notesMaster" Target="/ppt/notesMasters/notesMaster1.xml" Id="R9dddeb857ede422f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e735a315a7f84561" /><Relationship Type="http://schemas.openxmlformats.org/officeDocument/2006/relationships/notesMaster" Target="/ppt/notesMasters/notesMaster1.xml" Id="Rcff09069829d4398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1.xml" Id="R2d66659edfa647cb" /><Relationship Type="http://schemas.openxmlformats.org/officeDocument/2006/relationships/notesMaster" Target="/ppt/notesMasters/notesMaster1.xml" Id="Rac4a37fa3ea447d3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b9d52aff41344347" /><Relationship Type="http://schemas.openxmlformats.org/officeDocument/2006/relationships/notesMaster" Target="/ppt/notesMasters/notesMaster1.xml" Id="R9037bd02d6fa429a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0bbe66508b8f409f" /><Relationship Type="http://schemas.openxmlformats.org/officeDocument/2006/relationships/notesMaster" Target="/ppt/notesMasters/notesMaster1.xml" Id="Rb0cb2d5ed47d4635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43152964589043dc" /><Relationship Type="http://schemas.openxmlformats.org/officeDocument/2006/relationships/notesMaster" Target="/ppt/notesMasters/notesMaster1.xml" Id="Re54279509d594f86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1959d3b415174e14" /><Relationship Type="http://schemas.openxmlformats.org/officeDocument/2006/relationships/notesMaster" Target="/ppt/notesMasters/notesMaster1.xml" Id="R11e652e543394a38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9fdbe27ebbe247aa" /><Relationship Type="http://schemas.openxmlformats.org/officeDocument/2006/relationships/notesMaster" Target="/ppt/notesMasters/notesMaster1.xml" Id="Rf2d863df40f845d6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d6c0fdeba89f4b83" /><Relationship Type="http://schemas.openxmlformats.org/officeDocument/2006/relationships/notesMaster" Target="/ppt/notesMasters/notesMaster1.xml" Id="Rabf0559d3ee54738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81950f3045294770" /><Relationship Type="http://schemas.openxmlformats.org/officeDocument/2006/relationships/notesMaster" Target="/ppt/notesMasters/notesMaster1.xml" Id="R98178d0ef21b4a9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f50d2e19475f4949" /><Relationship Type="http://schemas.openxmlformats.org/officeDocument/2006/relationships/notesMaster" Target="/ppt/notesMasters/notesMaster1.xml" Id="R7d6c8101842646a3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01ab0e3746134e74" /><Relationship Type="http://schemas.openxmlformats.org/officeDocument/2006/relationships/notesMaster" Target="/ppt/notesMasters/notesMaster1.xml" Id="R4c96884920c2477f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/Users/faccio/Desktop/Portfolio/IMG_1097.jpeg — user-provided property image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/Users/faccio/Desktop/Portfolio/tmp/rebuild_assets/testimonials/07-307-bookings.png — sanitized client message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Google Drive shared folder Holiday Ads</a:t>
            </a:r>
          </a:p>
          <a:p xmlns:a="http://schemas.openxmlformats.org/drawingml/2006/main">
            <a:r>
              <a:t>- /Users/faccio/Desktop/Portfolio/tmp/portfolio_build/holiday_ads/IMG_0301.jpeg</a:t>
            </a:r>
          </a:p>
          <a:p xmlns:a="http://schemas.openxmlformats.org/drawingml/2006/main">
            <a:r>
              <a:t>- /Users/faccio/Desktop/Portfolio/tmp/portfolio_build/holiday_ads/IMG_0302.jpeg</a:t>
            </a:r>
          </a:p>
          <a:p xmlns:a="http://schemas.openxmlformats.org/drawingml/2006/main">
            <a:r>
              <a:t>- /Users/faccio/Desktop/Portfolio/tmp/portfolio_build/holiday_ads/IMG_0304.jpeg</a:t>
            </a:r>
          </a:p>
          <a:p xmlns:a="http://schemas.openxmlformats.org/drawingml/2006/main">
            <a:r>
              <a:t>- /Users/faccio/Desktop/Portfolio/tmp/portfolio_build/holiday_ads/Screenshot_030951.png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/Users/faccio/Desktop/Portfolio/tmp/rebuild_assets/testimonials/06-easter-everyone-came.png</a:t>
            </a:r>
          </a:p>
          <a:p xmlns:a="http://schemas.openxmlformats.org/drawingml/2006/main">
            <a:r>
              <a:t>- Google Drive shared folder Holiday Ads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/Users/faccio/Desktop/Portfolio/BackyardKitchenandBar_2023-02.jpg</a:t>
            </a:r>
          </a:p>
          <a:p xmlns:a="http://schemas.openxmlformats.org/drawingml/2006/main">
            <a:r>
              <a:t>- /Users/faccio/Desktop/Portfolio/BackyardKitchenandBar_2023-18.jpg</a:t>
            </a:r>
          </a:p>
          <a:p xmlns:a="http://schemas.openxmlformats.org/drawingml/2006/main">
            <a:r>
              <a:t>- /Users/faccio/Desktop/Portfolio/BackyardKitchenandBar_2023-24.jpg</a:t>
            </a:r>
          </a:p>
          <a:p xmlns:a="http://schemas.openxmlformats.org/drawingml/2006/main">
            <a:r>
              <a:t>- /Users/faccio/Desktop/Portfolio/BackyardKitchenandBar_2023-26.jpg</a:t>
            </a:r>
          </a:p>
          <a:p xmlns:a="http://schemas.openxmlformats.org/drawingml/2006/main">
            <a:r>
              <a:t>- /Users/faccio/Desktop/Portfolio/BackyardKitchenandBar_2023-27.jpg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/Users/faccio/Desktop/Portfolio/BackyardKitchenandBar_2023-48.jpg</a:t>
            </a:r>
          </a:p>
          <a:p xmlns:a="http://schemas.openxmlformats.org/drawingml/2006/main">
            <a:r>
              <a:t>- /Users/faccio/Desktop/Portfolio/BackyardKitchenandBar_2023-52.jpg</a:t>
            </a:r>
          </a:p>
          <a:p xmlns:a="http://schemas.openxmlformats.org/drawingml/2006/main">
            <a:r>
              <a:t>- /Users/faccio/Desktop/Portfolio/BackyardKitchenandBar_2023-56.jpg</a:t>
            </a:r>
          </a:p>
          <a:p xmlns:a="http://schemas.openxmlformats.org/drawingml/2006/main">
            <a:r>
              <a:t>- /Users/faccio/Desktop/Portfolio/BackyardKitchenandBar_2023-59.jpg</a:t>
            </a:r>
          </a:p>
          <a:p xmlns:a="http://schemas.openxmlformats.org/drawingml/2006/main">
            <a:r>
              <a:t>- /Users/faccio/Desktop/Portfolio/BackyardKitchenandBar_2023-69.jpg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/Users/faccio/Desktop/Portfolio/BackyardKitchenandBar_2023-95.jpg</a:t>
            </a:r>
          </a:p>
          <a:p xmlns:a="http://schemas.openxmlformats.org/drawingml/2006/main">
            <a:r>
              <a:t>- /Users/faccio/Desktop/Portfolio/BackyardKitchenandBar_2023-96.jpg</a:t>
            </a:r>
          </a:p>
          <a:p xmlns:a="http://schemas.openxmlformats.org/drawingml/2006/main">
            <a:r>
              <a:t>- /Users/faccio/Desktop/Portfolio/BackyardKitchenandBar_2023-119.jpg</a:t>
            </a:r>
          </a:p>
          <a:p xmlns:a="http://schemas.openxmlformats.org/drawingml/2006/main">
            <a:r>
              <a:t>- /Users/faccio/Desktop/Portfolio/BackyardKitchenandBar_2023-147.jpg</a:t>
            </a:r>
          </a:p>
          <a:p xmlns:a="http://schemas.openxmlformats.org/drawingml/2006/main">
            <a:r>
              <a:t>- /Users/faccio/Desktop/Portfolio/BackyardKitchenandBar_2023-160.jpg</a:t>
            </a:r>
          </a:p>
          <a:p xmlns:a="http://schemas.openxmlformats.org/drawingml/2006/main">
            <a:r>
              <a:t>- /Users/faccio/Desktop/Portfolio/BackyardKitchenandBar_2023-161.jpg</a:t>
            </a:r>
          </a:p>
          <a:p xmlns:a="http://schemas.openxmlformats.org/drawingml/2006/main">
            <a:r>
              <a:t>- /Users/faccio/Desktop/Portfolio/BackyardKitchenandBar_2023-181.jpg</a:t>
            </a:r>
          </a:p>
          <a:p xmlns:a="http://schemas.openxmlformats.org/drawingml/2006/main">
            <a:r>
              <a:t>- /Users/faccio/Desktop/Portfolio/BackyardKitchenandBar_2023-203.jpg</a:t>
            </a:r>
          </a:p>
          <a:p xmlns:a="http://schemas.openxmlformats.org/drawingml/2006/main">
            <a:r>
              <a:t>- /Users/faccio/Desktop/Portfolio/BackyardKitchenandBar_2023-204.jpg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/Users/faccio/Desktop/Portfolio/tmp/rebuild_assets/web/weddings-sanitized.png — Squarespace domain blurred</a:t>
            </a:r>
          </a:p>
          <a:p xmlns:a="http://schemas.openxmlformats.org/drawingml/2006/main">
            <a:r>
              <a:t>- /Users/faccio/Desktop/Portfolio/tmp/rebuild_assets/web/executive-lunch-sanitized.png — Squarespace domain blurred</a:t>
            </a:r>
          </a:p>
          <a:p xmlns:a="http://schemas.openxmlformats.org/drawingml/2006/main">
            <a:r>
              <a:t>- /Users/faccio/Desktop/Portfolio/Screenshot 2026-07-24 at 11.19.34 AM.png — user-provided menu screenshot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User-provided professional capability statement</a:t>
            </a:r>
          </a:p>
          <a:p xmlns:a="http://schemas.openxmlformats.org/drawingml/2006/main">
            <a:r>
              <a:t>- /Users/faccio/Desktop/Portfolio/tmp/rebuild_assets/web/weddings-sanitized.png and executive-lunch-sanitized.png — platform domain removed from screenshots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User-provided reference portfolio, page 18</a:t>
            </a:r>
          </a:p>
          <a:p xmlns:a="http://schemas.openxmlformats.org/drawingml/2006/main">
            <a:r>
              <a:t>- Positioned as a recent business consultation and review; no signed engagement is claimed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/Users/faccio/Desktop/Portfolio/output/Presentation for Uber Client.pdf — combined sales, orders, new customers, average basket, and feed positions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/Users/faccio/Desktop/Portfolio/output/East Sister Rock Appraisal Report.pdf — East Sister Rock appraisal report, 37 pages</a:t>
            </a:r>
          </a:p>
          <a:p xmlns:a="http://schemas.openxmlformats.org/drawingml/2006/main">
            <a:r>
              <a:t>- /Users/faccio/Pictures/Photos Library.photoslibrary/resources/derivatives/masters/B/B068E20A-8B75-4698-A328-BF82D5E18C63_4_5005_c.jpeg — user-provided property photograph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/Users/faccio/Desktop/Portfolio/output/Presentation for Uber Client.pdf — historical ROAS evidence and forward targets</a:t>
            </a:r>
          </a:p>
          <a:p xmlns:a="http://schemas.openxmlformats.org/drawingml/2006/main">
            <a:r>
              <a:t>- Projection labels added to distinguish targets from documented results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/Users/faccio/Desktop/Opentable Assesment/Scenario.png</a:t>
            </a:r>
          </a:p>
          <a:p xmlns:a="http://schemas.openxmlformats.org/drawingml/2006/main">
            <a:r>
              <a:t>- /Users/faccio/Desktop/Opentable Assesment/Instructions.png</a:t>
            </a:r>
          </a:p>
          <a:p xmlns:a="http://schemas.openxmlformats.org/drawingml/2006/main">
            <a:r>
              <a:t>- /Users/faccio/Desktop/Opentable Assesment/Instructions copy.png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/Users/faccio/Desktop/Opentable Assesment/Scenario.png</a:t>
            </a:r>
          </a:p>
          <a:p xmlns:a="http://schemas.openxmlformats.org/drawingml/2006/main">
            <a:r>
              <a:t>- Strategy recommendations derived from the supplied OpenTable assessment scenario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Closing synthesis based on the portfolio evidence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/Users/faccio/Desktop/Portfolio/output/East Sister Rock Appraisal Report.pdf — rental history and operating statement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/Users/faccio/Desktop/Portfolio/D1.jpeg</a:t>
            </a:r>
          </a:p>
          <a:p xmlns:a="http://schemas.openxmlformats.org/drawingml/2006/main">
            <a:r>
              <a:t>- /Users/faccio/Desktop/Portfolio/BackyardKitchenandBar_2023-24.jpg</a:t>
            </a:r>
          </a:p>
          <a:p xmlns:a="http://schemas.openxmlformats.org/drawingml/2006/main">
            <a:r>
              <a:t>- /Users/faccio/Desktop/Portfolio/BackyardKitchenandBar_2023-69.jpg</a:t>
            </a:r>
          </a:p>
          <a:p xmlns:a="http://schemas.openxmlformats.org/drawingml/2006/main">
            <a:r>
              <a:t>- /Users/faccio/Desktop/Portfolio/BackyardKitchenandBar_2023-181.jpg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/Users/faccio/Desktop/Portfolio/tmp/rebuild_assets/privacy/privacy-clause.png — user-provided contract excerpt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/Users/faccio/Desktop/Portfolio/tmp/rebuild_assets/testimonials/01-grateful.png — sanitized client message</a:t>
            </a:r>
          </a:p>
          <a:p xmlns:a="http://schemas.openxmlformats.org/drawingml/2006/main">
            <a:r>
              <a:t>- /Users/faccio/Desktop/Portfolio/tmp/rebuild_assets/testimonials/02-best-to-work-with.png — sanitized client message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/Users/faccio/Desktop/Portfolio/tmp/rebuild_assets/testimonials/03-website-perfect.png — sanitized client message</a:t>
            </a:r>
          </a:p>
          <a:p xmlns:a="http://schemas.openxmlformats.org/drawingml/2006/main">
            <a:r>
              <a:t>- /Users/faccio/Desktop/Portfolio/tmp/rebuild_assets/testimonials/04-photo-awesome.png — sanitized client message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/Users/faccio/Desktop/Portfolio/tmp/rebuild_assets/testimonials/08-client-best-email.png — sanitized email</a:t>
            </a:r>
          </a:p>
          <a:p xmlns:a="http://schemas.openxmlformats.org/drawingml/2006/main">
            <a:r>
              <a:t>- /Users/faccio/Desktop/Portfolio/tmp/rebuild_assets/testimonials/09-you-guys-rock-email-cropped.png — sanitized email; apcompanies.com retained as requested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/Users/faccio/Desktop/Portfolio/tmp/rebuild_assets/testimonials/05-everyone-came.png — sanitized client message</a:t>
            </a:r>
          </a:p>
          <a:p xmlns:a="http://schemas.openxmlformats.org/drawingml/2006/main">
            <a:r>
              <a:t>- /Users/faccio/Desktop/Portfolio/tmp/rebuild_assets/testimonials/06-easter-everyone-came.png — sanitized client message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887e7d0f9814bd5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2a632669853426e" /><Relationship Type="http://schemas.openxmlformats.org/officeDocument/2006/relationships/slideLayout" Target="/ppt/slideLayouts/slideLayout1.xml" Id="R7de5d69cdae941ba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7de5d69cdae941ba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f725ef69181498f" /><Relationship Type="http://schemas.openxmlformats.org/officeDocument/2006/relationships/image" Target="/ppt/media/image.jpeg" Id="R84a26cbad88147d9" /><Relationship Type="http://schemas.openxmlformats.org/officeDocument/2006/relationships/notesSlide" Target="/ppt/notesSlides/notesSlide1.xml" Id="R6c1762fda89a4d9e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0bfb7187788456d" /><Relationship Type="http://schemas.openxmlformats.org/officeDocument/2006/relationships/image" Target="/ppt/media/image16.jpeg" Id="R8093d0734fc641e9" /><Relationship Type="http://schemas.openxmlformats.org/officeDocument/2006/relationships/notesSlide" Target="/ppt/notesSlides/notesSlide10.xml" Id="R7ebe46f0dd2845f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4e8238ee60d406d" /><Relationship Type="http://schemas.openxmlformats.org/officeDocument/2006/relationships/image" Target="/ppt/media/image17.jpeg" Id="Ree85322ceff64fb7" /><Relationship Type="http://schemas.openxmlformats.org/officeDocument/2006/relationships/image" Target="/ppt/media/image18.jpeg" Id="R534dc9ec85204764" /><Relationship Type="http://schemas.openxmlformats.org/officeDocument/2006/relationships/image" Target="/ppt/media/image19.jpeg" Id="R855c6dd8df704529" /><Relationship Type="http://schemas.openxmlformats.org/officeDocument/2006/relationships/image" Target="/ppt/media/image20.jpeg" Id="R2adcd771b9634a76" /><Relationship Type="http://schemas.openxmlformats.org/officeDocument/2006/relationships/notesSlide" Target="/ppt/notesSlides/notesSlide11.xml" Id="R20198ee8bc964928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e77197f98a241d8" /><Relationship Type="http://schemas.openxmlformats.org/officeDocument/2006/relationships/notesSlide" Target="/ppt/notesSlides/notesSlide12.xml" Id="R88fd2af650ab48af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6ace2d25ef14765" /><Relationship Type="http://schemas.openxmlformats.org/officeDocument/2006/relationships/image" Target="/ppt/media/image21.jpeg" Id="R65fba02d7dba49df" /><Relationship Type="http://schemas.openxmlformats.org/officeDocument/2006/relationships/image" Target="/ppt/media/image22.jpeg" Id="Ra88057440aef4dfb" /><Relationship Type="http://schemas.openxmlformats.org/officeDocument/2006/relationships/image" Target="/ppt/media/image23.jpeg" Id="R6585ae8ca61543bb" /><Relationship Type="http://schemas.openxmlformats.org/officeDocument/2006/relationships/image" Target="/ppt/media/image24.jpeg" Id="Rbcaec5cf1be94fa1" /><Relationship Type="http://schemas.openxmlformats.org/officeDocument/2006/relationships/image" Target="/ppt/media/image25.jpeg" Id="R6f191a7d23db40db" /><Relationship Type="http://schemas.openxmlformats.org/officeDocument/2006/relationships/notesSlide" Target="/ppt/notesSlides/notesSlide13.xml" Id="R8f1663bdefd548ca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c1799597b9e42c8" /><Relationship Type="http://schemas.openxmlformats.org/officeDocument/2006/relationships/image" Target="/ppt/media/image26.jpeg" Id="R1987c47c20694da4" /><Relationship Type="http://schemas.openxmlformats.org/officeDocument/2006/relationships/image" Target="/ppt/media/image27.jpeg" Id="R0e7c982f2b9c4e42" /><Relationship Type="http://schemas.openxmlformats.org/officeDocument/2006/relationships/image" Target="/ppt/media/image28.jpeg" Id="R00fc7ad918b746fe" /><Relationship Type="http://schemas.openxmlformats.org/officeDocument/2006/relationships/image" Target="/ppt/media/image29.jpeg" Id="Ra244f94fc0f84425" /><Relationship Type="http://schemas.openxmlformats.org/officeDocument/2006/relationships/image" Target="/ppt/media/image30.jpeg" Id="R5229dcfb4d9b4748" /><Relationship Type="http://schemas.openxmlformats.org/officeDocument/2006/relationships/notesSlide" Target="/ppt/notesSlides/notesSlide14.xml" Id="Rdab789f1286c487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159aacf06d647c6" /><Relationship Type="http://schemas.openxmlformats.org/officeDocument/2006/relationships/image" Target="/ppt/media/image31.jpeg" Id="R48ecdc338973420a" /><Relationship Type="http://schemas.openxmlformats.org/officeDocument/2006/relationships/image" Target="/ppt/media/image32.jpeg" Id="R4ce9c25ac91f480f" /><Relationship Type="http://schemas.openxmlformats.org/officeDocument/2006/relationships/image" Target="/ppt/media/image33.jpeg" Id="R4daf9ecaa90249ba" /><Relationship Type="http://schemas.openxmlformats.org/officeDocument/2006/relationships/image" Target="/ppt/media/image34.jpeg" Id="Rbe384836c99e43a2" /><Relationship Type="http://schemas.openxmlformats.org/officeDocument/2006/relationships/image" Target="/ppt/media/image35.jpeg" Id="R2573c429e8504935" /><Relationship Type="http://schemas.openxmlformats.org/officeDocument/2006/relationships/image" Target="/ppt/media/image36.jpeg" Id="R248b2db1ae844194" /><Relationship Type="http://schemas.openxmlformats.org/officeDocument/2006/relationships/image" Target="/ppt/media/image37.jpeg" Id="R5f1ed9e66b054c59" /><Relationship Type="http://schemas.openxmlformats.org/officeDocument/2006/relationships/image" Target="/ppt/media/image38.jpeg" Id="R8b1e67a07b2f48cb" /><Relationship Type="http://schemas.openxmlformats.org/officeDocument/2006/relationships/image" Target="/ppt/media/image39.jpeg" Id="R0ffee331b25141f3" /><Relationship Type="http://schemas.openxmlformats.org/officeDocument/2006/relationships/notesSlide" Target="/ppt/notesSlides/notesSlide15.xml" Id="R773e875b779643a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a250336d2ad4d8a" /><Relationship Type="http://schemas.openxmlformats.org/officeDocument/2006/relationships/image" Target="/ppt/media/image40.jpeg" Id="Ra8e5cdc5316b4a33" /><Relationship Type="http://schemas.openxmlformats.org/officeDocument/2006/relationships/image" Target="/ppt/media/image41.jpeg" Id="Rb073eb0e0c0b4825" /><Relationship Type="http://schemas.openxmlformats.org/officeDocument/2006/relationships/image" Target="/ppt/media/image42.jpeg" Id="Ra3b6cc2af4e64b8e" /><Relationship Type="http://schemas.openxmlformats.org/officeDocument/2006/relationships/notesSlide" Target="/ppt/notesSlides/notesSlide16.xml" Id="Rb4c508092ea848da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4ea5cd7f274500" /><Relationship Type="http://schemas.openxmlformats.org/officeDocument/2006/relationships/notesSlide" Target="/ppt/notesSlides/notesSlide17.xml" Id="Ra961176e2bd34bb8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5f01e0d89f64706" /><Relationship Type="http://schemas.openxmlformats.org/officeDocument/2006/relationships/notesSlide" Target="/ppt/notesSlides/notesSlide18.xml" Id="R39f84f9a19854119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2731674eb8b4fbc" /><Relationship Type="http://schemas.openxmlformats.org/officeDocument/2006/relationships/notesSlide" Target="/ppt/notesSlides/notesSlide19.xml" Id="Ref019e0f57f64ab8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bece8e0c9f4d3d" /><Relationship Type="http://schemas.openxmlformats.org/officeDocument/2006/relationships/image" Target="/ppt/media/image2.jpeg" Id="R7cdcf4f251d5466e" /><Relationship Type="http://schemas.openxmlformats.org/officeDocument/2006/relationships/notesSlide" Target="/ppt/notesSlides/notesSlide2.xml" Id="Rac18156dcdcd47ba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390f33d8b33467b" /><Relationship Type="http://schemas.openxmlformats.org/officeDocument/2006/relationships/notesSlide" Target="/ppt/notesSlides/notesSlide20.xml" Id="Rd5528d8cc70648d0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f4d7e18329a44f0" /><Relationship Type="http://schemas.openxmlformats.org/officeDocument/2006/relationships/notesSlide" Target="/ppt/notesSlides/notesSlide21.xml" Id="R7c9d1f56923a4e67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5edda2882c241aa" /><Relationship Type="http://schemas.openxmlformats.org/officeDocument/2006/relationships/notesSlide" Target="/ppt/notesSlides/notesSlide22.xml" Id="Rfb04d420a6144256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a55775f4ea643ae" /><Relationship Type="http://schemas.openxmlformats.org/officeDocument/2006/relationships/notesSlide" Target="/ppt/notesSlides/notesSlide23.xml" Id="R116f5eeb0cbb4768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56826e6524f4d31" /><Relationship Type="http://schemas.openxmlformats.org/officeDocument/2006/relationships/notesSlide" Target="/ppt/notesSlides/notesSlide3.xml" Id="R0464e3b876b4492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afed42420bb422e" /><Relationship Type="http://schemas.openxmlformats.org/officeDocument/2006/relationships/image" Target="/ppt/media/image3.jpeg" Id="R1cf911da65884b7c" /><Relationship Type="http://schemas.openxmlformats.org/officeDocument/2006/relationships/image" Target="/ppt/media/image4.jpeg" Id="Re8613eb5670a4692" /><Relationship Type="http://schemas.openxmlformats.org/officeDocument/2006/relationships/image" Target="/ppt/media/image5.jpeg" Id="R9e378e3a51e9486b" /><Relationship Type="http://schemas.openxmlformats.org/officeDocument/2006/relationships/image" Target="/ppt/media/image6.jpeg" Id="R7420d5febfe54c81" /><Relationship Type="http://schemas.openxmlformats.org/officeDocument/2006/relationships/notesSlide" Target="/ppt/notesSlides/notesSlide4.xml" Id="R013ae8e87df54d4c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43c461c76b7421f" /><Relationship Type="http://schemas.openxmlformats.org/officeDocument/2006/relationships/image" Target="/ppt/media/image7.jpeg" Id="R55b7faf06d57466b" /><Relationship Type="http://schemas.openxmlformats.org/officeDocument/2006/relationships/notesSlide" Target="/ppt/notesSlides/notesSlide5.xml" Id="R82ed2eee58d747f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188bebf64ee4606" /><Relationship Type="http://schemas.openxmlformats.org/officeDocument/2006/relationships/image" Target="/ppt/media/image8.jpeg" Id="Rdf6aff5fbd88498f" /><Relationship Type="http://schemas.openxmlformats.org/officeDocument/2006/relationships/image" Target="/ppt/media/image9.jpeg" Id="Rb2a03edadc18443c" /><Relationship Type="http://schemas.openxmlformats.org/officeDocument/2006/relationships/notesSlide" Target="/ppt/notesSlides/notesSlide6.xml" Id="R1651a643037c45e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d94bc6cf41a4316" /><Relationship Type="http://schemas.openxmlformats.org/officeDocument/2006/relationships/image" Target="/ppt/media/image10.jpeg" Id="R67319b4cd075476e" /><Relationship Type="http://schemas.openxmlformats.org/officeDocument/2006/relationships/image" Target="/ppt/media/image11.jpeg" Id="R3547ae8cdd5247a0" /><Relationship Type="http://schemas.openxmlformats.org/officeDocument/2006/relationships/notesSlide" Target="/ppt/notesSlides/notesSlide7.xml" Id="R0f9dfcb6b6694c2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592402bc5184ed2" /><Relationship Type="http://schemas.openxmlformats.org/officeDocument/2006/relationships/image" Target="/ppt/media/image12.jpeg" Id="R4982324343f04087" /><Relationship Type="http://schemas.openxmlformats.org/officeDocument/2006/relationships/image" Target="/ppt/media/image13.jpeg" Id="R10fbde1d01c64ad3" /><Relationship Type="http://schemas.openxmlformats.org/officeDocument/2006/relationships/notesSlide" Target="/ppt/notesSlides/notesSlide8.xml" Id="Rca69d486ace6459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7b426791da140a3" /><Relationship Type="http://schemas.openxmlformats.org/officeDocument/2006/relationships/image" Target="/ppt/media/image14.jpeg" Id="R4b8b4116be0a4806" /><Relationship Type="http://schemas.openxmlformats.org/officeDocument/2006/relationships/image" Target="/ppt/media/image15.jpeg" Id="R38dbe103e8604212" /><Relationship Type="http://schemas.openxmlformats.org/officeDocument/2006/relationships/notesSlide" Target="/ppt/notesSlides/notesSlide9.xml" Id="Rb85e3236fbae4a2f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4a26cbad88147d9"/>
          <a:srcRect xmlns:a="http://schemas.openxmlformats.org/drawingml/2006/main" l="0" t="7826" r="0" b="7826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cover-overlay">
            <a:extLst xmlns:a="http://schemas.openxmlformats.org/drawingml/2006/main">
              <a:ext uri="{FF2B5EF4-FFF2-40B4-BE49-F238E27FC236}">
                <a16:creationId xmlns:a16="http://schemas.microsoft.com/office/drawing/2014/main" id="{EBE8C216-71C2-4CF3-8EBB-507D39023F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23">
              <a:alpha val="80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cover-gold">
            <a:extLst xmlns:a="http://schemas.openxmlformats.org/drawingml/2006/main">
              <a:ext uri="{FF2B5EF4-FFF2-40B4-BE49-F238E27FC236}">
                <a16:creationId xmlns:a16="http://schemas.microsoft.com/office/drawing/2014/main" id="{ECE7675F-2E2A-4A7C-9C7A-3BB23CE14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cover-name">
            <a:extLst xmlns:a="http://schemas.openxmlformats.org/drawingml/2006/main">
              <a:ext uri="{FF2B5EF4-FFF2-40B4-BE49-F238E27FC236}">
                <a16:creationId xmlns:a16="http://schemas.microsoft.com/office/drawing/2014/main" id="{0EF81921-2174-4C8E-BA35-B40989750A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096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PEDRO GOMEZ-FACCIO</a:t>
            </a:r>
          </a:p>
        </p:txBody>
      </p:sp>
      <p:sp>
        <p:nvSpPr>
          <p:cNvPr id="5" name="cover-title">
            <a:extLst xmlns:a="http://schemas.openxmlformats.org/drawingml/2006/main">
              <a:ext uri="{FF2B5EF4-FFF2-40B4-BE49-F238E27FC236}">
                <a16:creationId xmlns:a16="http://schemas.microsoft.com/office/drawing/2014/main" id="{6817275B-9E04-4A9B-8DE2-6A6605D3CB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38250"/>
            <a:ext cx="742950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405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405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Marketing that earns attention</a:t>
            </a:r>
          </a:p>
          <a:p xmlns:a="http://schemas.openxmlformats.org/drawingml/2006/main">
            <a:pPr>
              <a:defRPr sz="405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405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and moves the business.</a:t>
            </a:r>
          </a:p>
        </p:txBody>
      </p:sp>
      <p:sp>
        <p:nvSpPr>
          <p:cNvPr id="6" name="cover-subhead">
            <a:extLst xmlns:a="http://schemas.openxmlformats.org/drawingml/2006/main">
              <a:ext uri="{FF2B5EF4-FFF2-40B4-BE49-F238E27FC236}">
                <a16:creationId xmlns:a16="http://schemas.microsoft.com/office/drawing/2014/main" id="{5FB62FBB-B801-4B9B-8131-35283C8511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6191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E7CD8D"/>
                </a:solidFill>
                <a:latin typeface="Menlo"/>
                <a:ea typeface="Menlo"/>
                <a:cs typeface="Menlo"/>
              </a:defRPr>
            </a:pPr>
            <a:r>
              <a:rPr sz="975" b="1">
                <a:solidFill>
                  <a:srgbClr val="E7CD8D"/>
                </a:solidFill>
                <a:latin typeface="Menlo"/>
                <a:ea typeface="Menlo"/>
                <a:cs typeface="Menlo"/>
              </a:rPr>
              <a:t>SELECTED PROPERTY MANAGEMENT + HOSPITALITY WORK</a:t>
            </a:r>
          </a:p>
        </p:txBody>
      </p:sp>
      <p:sp>
        <p:nvSpPr>
          <p:cNvPr id="7" name="cover-capabilities">
            <a:extLst xmlns:a="http://schemas.openxmlformats.org/drawingml/2006/main">
              <a:ext uri="{FF2B5EF4-FFF2-40B4-BE49-F238E27FC236}">
                <a16:creationId xmlns:a16="http://schemas.microsoft.com/office/drawing/2014/main" id="{6852B211-139F-4132-8165-7E9A56830F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981450"/>
            <a:ext cx="68580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42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Commercial strategy · brand systems · digital experience · marketplace growth</a:t>
            </a:r>
          </a:p>
        </p:txBody>
      </p:sp>
      <p:sp>
        <p:nvSpPr>
          <p:cNvPr id="8" name="cover-footer">
            <a:extLst xmlns:a="http://schemas.openxmlformats.org/drawingml/2006/main">
              <a:ext uri="{FF2B5EF4-FFF2-40B4-BE49-F238E27FC236}">
                <a16:creationId xmlns:a16="http://schemas.microsoft.com/office/drawing/2014/main" id="{C2F03409-4582-4E7E-B297-48210A6B0C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6096000"/>
            <a:ext cx="495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AAB9CA"/>
                </a:solidFill>
                <a:latin typeface="Menlo"/>
                <a:ea typeface="Menlo"/>
                <a:cs typeface="Menlo"/>
              </a:defRPr>
            </a:pPr>
            <a:r>
              <a:rPr sz="900">
                <a:solidFill>
                  <a:srgbClr val="AAB9CA"/>
                </a:solidFill>
                <a:latin typeface="Menlo"/>
                <a:ea typeface="Menlo"/>
                <a:cs typeface="Menlo"/>
              </a:rPr>
              <a:t>Prepared for Marketing Director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820714088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8" name="gold-cap-10">
            <a:extLst xmlns:a="http://schemas.openxmlformats.org/drawingml/2006/main">
              <a:ext uri="{FF2B5EF4-FFF2-40B4-BE49-F238E27FC236}">
                <a16:creationId xmlns:a16="http://schemas.microsoft.com/office/drawing/2014/main" id="{B34C6BEF-2A8B-4E9C-AD8A-A4D8C9F3E4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0">
            <a:extLst xmlns:a="http://schemas.openxmlformats.org/drawingml/2006/main">
              <a:ext uri="{FF2B5EF4-FFF2-40B4-BE49-F238E27FC236}">
                <a16:creationId xmlns:a16="http://schemas.microsoft.com/office/drawing/2014/main" id="{5E1EB35E-C415-4C5D-9F5F-68A9C42FC8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REPEATED RESULTS</a:t>
            </a:r>
          </a:p>
        </p:txBody>
      </p:sp>
      <p:sp>
        <p:nvSpPr>
          <p:cNvPr id="3" name="title-10">
            <a:extLst xmlns:a="http://schemas.openxmlformats.org/drawingml/2006/main">
              <a:ext uri="{FF2B5EF4-FFF2-40B4-BE49-F238E27FC236}">
                <a16:creationId xmlns:a16="http://schemas.microsoft.com/office/drawing/2014/main" id="{97673110-C26D-4383-96F9-986C63FF9D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307 Mother's Day reservations — then the client closed bookings</a:t>
            </a:r>
          </a:p>
        </p:txBody>
      </p:sp>
      <p:sp>
        <p:nvSpPr>
          <p:cNvPr id="4" name="subtitle-10">
            <a:extLst xmlns:a="http://schemas.openxmlformats.org/drawingml/2006/main">
              <a:ext uri="{FF2B5EF4-FFF2-40B4-BE49-F238E27FC236}">
                <a16:creationId xmlns:a16="http://schemas.microsoft.com/office/drawing/2014/main" id="{88B67ED5-7850-47AF-A97B-8452512AB5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This is the practical endpoint of hospitality marketing: enough qualified demand that operations, not awareness, becomes the constraint.</a:t>
            </a:r>
          </a:p>
        </p:txBody>
      </p:sp>
      <p:sp>
        <p:nvSpPr>
          <p:cNvPr id="5" name="footer-rule-10">
            <a:extLst xmlns:a="http://schemas.openxmlformats.org/drawingml/2006/main">
              <a:ext uri="{FF2B5EF4-FFF2-40B4-BE49-F238E27FC236}">
                <a16:creationId xmlns:a16="http://schemas.microsoft.com/office/drawing/2014/main" id="{B0F029F6-CE67-441F-A117-358EA29D93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0">
            <a:extLst xmlns:a="http://schemas.openxmlformats.org/drawingml/2006/main">
              <a:ext uri="{FF2B5EF4-FFF2-40B4-BE49-F238E27FC236}">
                <a16:creationId xmlns:a16="http://schemas.microsoft.com/office/drawing/2014/main" id="{4BE85452-6043-4786-9045-67D18EF04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0">
            <a:extLst xmlns:a="http://schemas.openxmlformats.org/drawingml/2006/main">
              <a:ext uri="{FF2B5EF4-FFF2-40B4-BE49-F238E27FC236}">
                <a16:creationId xmlns:a16="http://schemas.microsoft.com/office/drawing/2014/main" id="{E992A569-E383-4607-B10F-73965C7F0A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10</a:t>
            </a:r>
          </a:p>
        </p:txBody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093d0734fc641e9"/>
          <a:stretch xmlns:a="http://schemas.openxmlformats.org/drawingml/2006/main"/>
        </p:blipFill>
        <p:spPr>
          <a:xfrm xmlns:a="http://schemas.openxmlformats.org/drawingml/2006/main">
            <a:off x="657056" y="2247900"/>
            <a:ext cx="6420188" cy="3848100"/>
          </a:xfrm>
          <a:prstGeom xmlns:a="http://schemas.openxmlformats.org/drawingml/2006/main" prst="rect">
            <a:avLst/>
          </a:prstGeom>
        </p:spPr>
      </p:pic>
      <p:sp>
        <p:nvSpPr>
          <p:cNvPr id="9" name="reservation-result-panel">
            <a:extLst xmlns:a="http://schemas.openxmlformats.org/drawingml/2006/main">
              <a:ext uri="{FF2B5EF4-FFF2-40B4-BE49-F238E27FC236}">
                <a16:creationId xmlns:a16="http://schemas.microsoft.com/office/drawing/2014/main" id="{1B4AD479-CBB7-4D5F-BB36-BA243AF2E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2247900"/>
            <a:ext cx="4114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reservation-result-cap">
            <a:extLst xmlns:a="http://schemas.openxmlformats.org/drawingml/2006/main">
              <a:ext uri="{FF2B5EF4-FFF2-40B4-BE49-F238E27FC236}">
                <a16:creationId xmlns:a16="http://schemas.microsoft.com/office/drawing/2014/main" id="{6C25A041-4F92-4DFB-B6E2-B1E23F4D56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2247900"/>
            <a:ext cx="4114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reservation-result-value">
            <a:extLst xmlns:a="http://schemas.openxmlformats.org/drawingml/2006/main">
              <a:ext uri="{FF2B5EF4-FFF2-40B4-BE49-F238E27FC236}">
                <a16:creationId xmlns:a16="http://schemas.microsoft.com/office/drawing/2014/main" id="{0DD97AEE-B2CC-4805-A905-2E7A2955B5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457450"/>
            <a:ext cx="3771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307</a:t>
            </a:r>
          </a:p>
        </p:txBody>
      </p:sp>
      <p:sp>
        <p:nvSpPr>
          <p:cNvPr id="12" name="reservation-result-label">
            <a:extLst xmlns:a="http://schemas.openxmlformats.org/drawingml/2006/main">
              <a:ext uri="{FF2B5EF4-FFF2-40B4-BE49-F238E27FC236}">
                <a16:creationId xmlns:a16="http://schemas.microsoft.com/office/drawing/2014/main" id="{EB65B2F5-E1A7-47FA-8B6A-CF37F48C54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067050"/>
            <a:ext cx="3771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RESERVATIONS REPORTED</a:t>
            </a:r>
          </a:p>
        </p:txBody>
      </p:sp>
      <p:sp>
        <p:nvSpPr>
          <p:cNvPr id="13" name="reservation-result-note">
            <a:extLst xmlns:a="http://schemas.openxmlformats.org/drawingml/2006/main">
              <a:ext uri="{FF2B5EF4-FFF2-40B4-BE49-F238E27FC236}">
                <a16:creationId xmlns:a16="http://schemas.microsoft.com/office/drawing/2014/main" id="{16826328-AA37-4D49-8C27-3745D01691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390900"/>
            <a:ext cx="3771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Mother's Day capacity reached; no more bookings accepted</a:t>
            </a:r>
          </a:p>
        </p:txBody>
      </p:sp>
      <p:sp>
        <p:nvSpPr>
          <p:cNvPr id="14" name="client-reported-result-quote-panel">
            <a:extLst xmlns:a="http://schemas.openxmlformats.org/drawingml/2006/main">
              <a:ext uri="{FF2B5EF4-FFF2-40B4-BE49-F238E27FC236}">
                <a16:creationId xmlns:a16="http://schemas.microsoft.com/office/drawing/2014/main" id="{AF329D23-AA21-4026-AEE8-6A74D09F0E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4305300"/>
            <a:ext cx="411480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client-reported-result-quote-rule">
            <a:extLst xmlns:a="http://schemas.openxmlformats.org/drawingml/2006/main">
              <a:ext uri="{FF2B5EF4-FFF2-40B4-BE49-F238E27FC236}">
                <a16:creationId xmlns:a16="http://schemas.microsoft.com/office/drawing/2014/main" id="{ED19E53A-4CB8-42DE-9F63-EB0DD5DB6A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4305300"/>
            <a:ext cx="5715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client-reported-result-quote">
            <a:extLst xmlns:a="http://schemas.openxmlformats.org/drawingml/2006/main">
              <a:ext uri="{FF2B5EF4-FFF2-40B4-BE49-F238E27FC236}">
                <a16:creationId xmlns:a16="http://schemas.microsoft.com/office/drawing/2014/main" id="{46BEA8A7-2DAD-4BD0-8EC7-8E5B75F9D8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4572000"/>
            <a:ext cx="3543300" cy="914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i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i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“I already have 307 people, I do not accept any more.”</a:t>
            </a:r>
          </a:p>
        </p:txBody>
      </p:sp>
      <p:sp>
        <p:nvSpPr>
          <p:cNvPr id="17" name="client-reported-result-caption">
            <a:extLst xmlns:a="http://schemas.openxmlformats.org/drawingml/2006/main">
              <a:ext uri="{FF2B5EF4-FFF2-40B4-BE49-F238E27FC236}">
                <a16:creationId xmlns:a16="http://schemas.microsoft.com/office/drawing/2014/main" id="{D53AE5BC-A951-4900-8D44-DC3A21D00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5638800"/>
            <a:ext cx="35433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CLIENT-REPORTED OPERATING RESULT</a:t>
            </a:r>
          </a:p>
        </p:txBody>
      </p:sp>
    </p:spTree>
    <p:extLst>
      <p:ext uri="{BB962C8B-B14F-4D97-AF65-F5344CB8AC3E}">
        <p14:creationId xmlns:p14="http://schemas.microsoft.com/office/powerpoint/2010/main" val="620753554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0" name="gold-cap-11">
            <a:extLst xmlns:a="http://schemas.openxmlformats.org/drawingml/2006/main">
              <a:ext uri="{FF2B5EF4-FFF2-40B4-BE49-F238E27FC236}">
                <a16:creationId xmlns:a16="http://schemas.microsoft.com/office/drawing/2014/main" id="{7D38C33F-9F4F-4D99-830F-2FD1829BFA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1">
            <a:extLst xmlns:a="http://schemas.openxmlformats.org/drawingml/2006/main">
              <a:ext uri="{FF2B5EF4-FFF2-40B4-BE49-F238E27FC236}">
                <a16:creationId xmlns:a16="http://schemas.microsoft.com/office/drawing/2014/main" id="{E00E6A99-9E36-4EBD-ABC3-1541A342F2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CAMPAIGN CREATIVE</a:t>
            </a:r>
          </a:p>
        </p:txBody>
      </p:sp>
      <p:sp>
        <p:nvSpPr>
          <p:cNvPr id="3" name="title-11">
            <a:extLst xmlns:a="http://schemas.openxmlformats.org/drawingml/2006/main">
              <a:ext uri="{FF2B5EF4-FFF2-40B4-BE49-F238E27FC236}">
                <a16:creationId xmlns:a16="http://schemas.microsoft.com/office/drawing/2014/main" id="{D90F44E6-2C1B-455D-A0D3-A491DCBB11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Holiday concepts were adapted into a coherent multi-format campaign system</a:t>
            </a:r>
          </a:p>
        </p:txBody>
      </p:sp>
      <p:sp>
        <p:nvSpPr>
          <p:cNvPr id="4" name="subtitle-11">
            <a:extLst xmlns:a="http://schemas.openxmlformats.org/drawingml/2006/main">
              <a:ext uri="{FF2B5EF4-FFF2-40B4-BE49-F238E27FC236}">
                <a16:creationId xmlns:a16="http://schemas.microsoft.com/office/drawing/2014/main" id="{245A342B-6F53-4ACC-BD1C-D951F7F833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same proposition was translated across feed, story, event, and conversion placements while protecting visual consistency.</a:t>
            </a:r>
          </a:p>
        </p:txBody>
      </p:sp>
      <p:sp>
        <p:nvSpPr>
          <p:cNvPr id="5" name="footer-rule-11">
            <a:extLst xmlns:a="http://schemas.openxmlformats.org/drawingml/2006/main">
              <a:ext uri="{FF2B5EF4-FFF2-40B4-BE49-F238E27FC236}">
                <a16:creationId xmlns:a16="http://schemas.microsoft.com/office/drawing/2014/main" id="{F13EDB35-448D-4B8A-923D-8D54A69568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1">
            <a:extLst xmlns:a="http://schemas.openxmlformats.org/drawingml/2006/main">
              <a:ext uri="{FF2B5EF4-FFF2-40B4-BE49-F238E27FC236}">
                <a16:creationId xmlns:a16="http://schemas.microsoft.com/office/drawing/2014/main" id="{97C1F2F6-6BF8-4B16-8189-BE0700CE09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1">
            <a:extLst xmlns:a="http://schemas.openxmlformats.org/drawingml/2006/main">
              <a:ext uri="{FF2B5EF4-FFF2-40B4-BE49-F238E27FC236}">
                <a16:creationId xmlns:a16="http://schemas.microsoft.com/office/drawing/2014/main" id="{CAB487BD-3058-47FB-8C9D-E5001017EF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11</a:t>
            </a:r>
          </a:p>
        </p:txBody>
      </p:sp>
      <p:sp>
        <p:nvSpPr>
          <p:cNvPr id="8" name="ad-card-0">
            <a:extLst xmlns:a="http://schemas.openxmlformats.org/drawingml/2006/main">
              <a:ext uri="{FF2B5EF4-FFF2-40B4-BE49-F238E27FC236}">
                <a16:creationId xmlns:a16="http://schemas.microsoft.com/office/drawing/2014/main" id="{ECDCB336-B865-48B4-9DAC-B99D2E14FE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71700"/>
            <a:ext cx="253365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e85322ceff64fb7"/>
          <a:stretch xmlns:a="http://schemas.openxmlformats.org/drawingml/2006/main"/>
        </p:blipFill>
        <p:spPr>
          <a:xfrm xmlns:a="http://schemas.openxmlformats.org/drawingml/2006/main">
            <a:off x="628650" y="2979411"/>
            <a:ext cx="2343150" cy="1908828"/>
          </a:xfrm>
          <a:prstGeom xmlns:a="http://schemas.openxmlformats.org/drawingml/2006/main" prst="rect">
            <a:avLst/>
          </a:prstGeom>
        </p:spPr>
      </p:pic>
      <p:sp>
        <p:nvSpPr>
          <p:cNvPr id="10" name="text">
            <a:extLst xmlns:a="http://schemas.openxmlformats.org/drawingml/2006/main">
              <a:ext uri="{FF2B5EF4-FFF2-40B4-BE49-F238E27FC236}">
                <a16:creationId xmlns:a16="http://schemas.microsoft.com/office/drawing/2014/main" id="{2C7D200A-43A9-4537-A0C4-4D5F542930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5772150"/>
            <a:ext cx="22669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THANKSGIVING OFFER</a:t>
            </a:r>
          </a:p>
        </p:txBody>
      </p:sp>
      <p:sp>
        <p:nvSpPr>
          <p:cNvPr id="11" name="ad-card-1">
            <a:extLst xmlns:a="http://schemas.openxmlformats.org/drawingml/2006/main">
              <a:ext uri="{FF2B5EF4-FFF2-40B4-BE49-F238E27FC236}">
                <a16:creationId xmlns:a16="http://schemas.microsoft.com/office/drawing/2014/main" id="{E093102A-AD7A-482F-8C94-E2C876E091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14700" y="2171700"/>
            <a:ext cx="253365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34dc9ec85204764"/>
          <a:stretch xmlns:a="http://schemas.openxmlformats.org/drawingml/2006/main"/>
        </p:blipFill>
        <p:spPr>
          <a:xfrm xmlns:a="http://schemas.openxmlformats.org/drawingml/2006/main">
            <a:off x="3409950" y="2980324"/>
            <a:ext cx="2343150" cy="1907003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66DE6E7B-FB89-456C-B956-B596C16474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772150"/>
            <a:ext cx="22669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HOLIDAY CELEBRATION</a:t>
            </a:r>
          </a:p>
        </p:txBody>
      </p:sp>
      <p:sp>
        <p:nvSpPr>
          <p:cNvPr id="14" name="ad-card-2">
            <a:extLst xmlns:a="http://schemas.openxmlformats.org/drawingml/2006/main">
              <a:ext uri="{FF2B5EF4-FFF2-40B4-BE49-F238E27FC236}">
                <a16:creationId xmlns:a16="http://schemas.microsoft.com/office/drawing/2014/main" id="{BEEB5AD5-3B4F-428A-A7F2-818C328DF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171700"/>
            <a:ext cx="253365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55c6dd8df704529"/>
          <a:stretch xmlns:a="http://schemas.openxmlformats.org/drawingml/2006/main"/>
        </p:blipFill>
        <p:spPr>
          <a:xfrm xmlns:a="http://schemas.openxmlformats.org/drawingml/2006/main">
            <a:off x="6191250" y="2808785"/>
            <a:ext cx="2343150" cy="2250081"/>
          </a:xfrm>
          <a:prstGeom xmlns:a="http://schemas.openxmlformats.org/drawingml/2006/main" prst="rect">
            <a:avLst/>
          </a:prstGeom>
        </p:spPr>
      </p:pic>
      <p:sp>
        <p:nvSpPr>
          <p:cNvPr id="16" name="text">
            <a:extLst xmlns:a="http://schemas.openxmlformats.org/drawingml/2006/main">
              <a:ext uri="{FF2B5EF4-FFF2-40B4-BE49-F238E27FC236}">
                <a16:creationId xmlns:a16="http://schemas.microsoft.com/office/drawing/2014/main" id="{D7A4D6CE-98A3-494F-89CE-EB7CF2B6E0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5772150"/>
            <a:ext cx="22669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NEW YEAR'S EVENT</a:t>
            </a:r>
          </a:p>
        </p:txBody>
      </p:sp>
      <p:sp>
        <p:nvSpPr>
          <p:cNvPr id="17" name="ad-card-3">
            <a:extLst xmlns:a="http://schemas.openxmlformats.org/drawingml/2006/main">
              <a:ext uri="{FF2B5EF4-FFF2-40B4-BE49-F238E27FC236}">
                <a16:creationId xmlns:a16="http://schemas.microsoft.com/office/drawing/2014/main" id="{60DA9C7C-EB3E-4A8C-9DCA-6142C2559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171700"/>
            <a:ext cx="253365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adcd771b9634a76"/>
          <a:stretch xmlns:a="http://schemas.openxmlformats.org/drawingml/2006/main"/>
        </p:blipFill>
        <p:spPr>
          <a:xfrm xmlns:a="http://schemas.openxmlformats.org/drawingml/2006/main">
            <a:off x="8972550" y="3372685"/>
            <a:ext cx="2343150" cy="1122280"/>
          </a:xfrm>
          <a:prstGeom xmlns:a="http://schemas.openxmlformats.org/drawingml/2006/main" prst="rect">
            <a:avLst/>
          </a:prstGeom>
        </p:spPr>
      </p:pic>
      <p:sp>
        <p:nvSpPr>
          <p:cNvPr id="19" name="text">
            <a:extLst xmlns:a="http://schemas.openxmlformats.org/drawingml/2006/main">
              <a:ext uri="{FF2B5EF4-FFF2-40B4-BE49-F238E27FC236}">
                <a16:creationId xmlns:a16="http://schemas.microsoft.com/office/drawing/2014/main" id="{96F5579A-78C9-4172-82D9-F749CDE3C5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5772150"/>
            <a:ext cx="22669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DIGITAL PLACEMENT</a:t>
            </a:r>
          </a:p>
        </p:txBody>
      </p:sp>
    </p:spTree>
    <p:extLst>
      <p:ext uri="{BB962C8B-B14F-4D97-AF65-F5344CB8AC3E}">
        <p14:creationId xmlns:p14="http://schemas.microsoft.com/office/powerpoint/2010/main" val="1977151875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32" name="gold-cap-12">
            <a:extLst xmlns:a="http://schemas.openxmlformats.org/drawingml/2006/main">
              <a:ext uri="{FF2B5EF4-FFF2-40B4-BE49-F238E27FC236}">
                <a16:creationId xmlns:a16="http://schemas.microsoft.com/office/drawing/2014/main" id="{F6EF5A66-79BD-4494-9821-9862096AB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2">
            <a:extLst xmlns:a="http://schemas.openxmlformats.org/drawingml/2006/main">
              <a:ext uri="{FF2B5EF4-FFF2-40B4-BE49-F238E27FC236}">
                <a16:creationId xmlns:a16="http://schemas.microsoft.com/office/drawing/2014/main" id="{FE382AC7-BFF7-4951-A05E-9E139103A0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CAMPAIGN CREATIVE</a:t>
            </a:r>
          </a:p>
        </p:txBody>
      </p:sp>
      <p:sp>
        <p:nvSpPr>
          <p:cNvPr id="3" name="title-12">
            <a:extLst xmlns:a="http://schemas.openxmlformats.org/drawingml/2006/main">
              <a:ext uri="{FF2B5EF4-FFF2-40B4-BE49-F238E27FC236}">
                <a16:creationId xmlns:a16="http://schemas.microsoft.com/office/drawing/2014/main" id="{487B8972-54EB-4EC8-9A6C-F5A4760D8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Creative decisions were tied to conversion and repeatable execution</a:t>
            </a:r>
          </a:p>
        </p:txBody>
      </p:sp>
      <p:sp>
        <p:nvSpPr>
          <p:cNvPr id="4" name="subtitle-12">
            <a:extLst xmlns:a="http://schemas.openxmlformats.org/drawingml/2006/main">
              <a:ext uri="{FF2B5EF4-FFF2-40B4-BE49-F238E27FC236}">
                <a16:creationId xmlns:a16="http://schemas.microsoft.com/office/drawing/2014/main" id="{2BA06BB3-865E-43EE-B869-ADEDD33611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Campaign work was organized around a clear offer, channel role, operating capacity, and the next measurable action.</a:t>
            </a:r>
          </a:p>
        </p:txBody>
      </p:sp>
      <p:sp>
        <p:nvSpPr>
          <p:cNvPr id="5" name="footer-rule-12">
            <a:extLst xmlns:a="http://schemas.openxmlformats.org/drawingml/2006/main">
              <a:ext uri="{FF2B5EF4-FFF2-40B4-BE49-F238E27FC236}">
                <a16:creationId xmlns:a16="http://schemas.microsoft.com/office/drawing/2014/main" id="{C8601908-6E9D-4A4B-81F7-5CF99BEAA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2">
            <a:extLst xmlns:a="http://schemas.openxmlformats.org/drawingml/2006/main">
              <a:ext uri="{FF2B5EF4-FFF2-40B4-BE49-F238E27FC236}">
                <a16:creationId xmlns:a16="http://schemas.microsoft.com/office/drawing/2014/main" id="{B4358EC2-701A-41A2-9E1D-6CDA4B02C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2">
            <a:extLst xmlns:a="http://schemas.openxmlformats.org/drawingml/2006/main">
              <a:ext uri="{FF2B5EF4-FFF2-40B4-BE49-F238E27FC236}">
                <a16:creationId xmlns:a16="http://schemas.microsoft.com/office/drawing/2014/main" id="{46865C3B-6288-4FF3-9C34-34EFB86447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12</a:t>
            </a:r>
          </a:p>
        </p:txBody>
      </p:sp>
      <p:sp>
        <p:nvSpPr>
          <p:cNvPr id="8" name="campaign-flow-0">
            <a:extLst xmlns:a="http://schemas.openxmlformats.org/drawingml/2006/main">
              <a:ext uri="{FF2B5EF4-FFF2-40B4-BE49-F238E27FC236}">
                <a16:creationId xmlns:a16="http://schemas.microsoft.com/office/drawing/2014/main" id="{4C8391E5-AC10-476A-9787-402411D222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343150"/>
            <a:ext cx="2533650" cy="2305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campaign-flow-cap-0">
            <a:extLst xmlns:a="http://schemas.openxmlformats.org/drawingml/2006/main">
              <a:ext uri="{FF2B5EF4-FFF2-40B4-BE49-F238E27FC236}">
                <a16:creationId xmlns:a16="http://schemas.microsoft.com/office/drawing/2014/main" id="{487F7EE1-C1A9-4C06-BC99-0D0C3AE717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343150"/>
            <a:ext cx="25336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campaign-num-0">
            <a:extLst xmlns:a="http://schemas.openxmlformats.org/drawingml/2006/main">
              <a:ext uri="{FF2B5EF4-FFF2-40B4-BE49-F238E27FC236}">
                <a16:creationId xmlns:a16="http://schemas.microsoft.com/office/drawing/2014/main" id="{D4C13C87-4B72-4EC5-A3DB-97EAA07478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71750"/>
            <a:ext cx="666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950">
                <a:solidFill>
                  <a:srgbClr val="D3A94F"/>
                </a:solidFill>
                <a:latin typeface="Georgia"/>
                <a:ea typeface="Georgia"/>
                <a:cs typeface="Georgia"/>
              </a:defRPr>
            </a:pPr>
            <a:r>
              <a:rPr sz="1950">
                <a:solidFill>
                  <a:srgbClr val="D3A94F"/>
                </a:solidFill>
                <a:latin typeface="Georgia"/>
                <a:ea typeface="Georgia"/>
                <a:cs typeface="Georgia"/>
              </a:rPr>
              <a:t>01</a:t>
            </a:r>
          </a:p>
        </p:txBody>
      </p:sp>
      <p:sp>
        <p:nvSpPr>
          <p:cNvPr id="11" name="campaign-title-0">
            <a:extLst xmlns:a="http://schemas.openxmlformats.org/drawingml/2006/main">
              <a:ext uri="{FF2B5EF4-FFF2-40B4-BE49-F238E27FC236}">
                <a16:creationId xmlns:a16="http://schemas.microsoft.com/office/drawing/2014/main" id="{F249170B-7ACB-47F4-9A88-DEF94310C8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086100"/>
            <a:ext cx="2095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Offer</a:t>
            </a:r>
          </a:p>
        </p:txBody>
      </p:sp>
      <p:sp>
        <p:nvSpPr>
          <p:cNvPr id="12" name="campaign-copy-0">
            <a:extLst xmlns:a="http://schemas.openxmlformats.org/drawingml/2006/main">
              <a:ext uri="{FF2B5EF4-FFF2-40B4-BE49-F238E27FC236}">
                <a16:creationId xmlns:a16="http://schemas.microsoft.com/office/drawing/2014/main" id="{D321DD31-7149-4E2C-863A-B75750B773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00450"/>
            <a:ext cx="20955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What makes the guest act now?</a:t>
            </a:r>
          </a:p>
        </p:txBody>
      </p:sp>
      <p:sp>
        <p:nvSpPr>
          <p:cNvPr id="13" name="campaign-flow-1">
            <a:extLst xmlns:a="http://schemas.openxmlformats.org/drawingml/2006/main">
              <a:ext uri="{FF2B5EF4-FFF2-40B4-BE49-F238E27FC236}">
                <a16:creationId xmlns:a16="http://schemas.microsoft.com/office/drawing/2014/main" id="{70393865-5FFC-402F-8615-B14E523777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14700" y="2343150"/>
            <a:ext cx="2533650" cy="2305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campaign-flow-cap-1">
            <a:extLst xmlns:a="http://schemas.openxmlformats.org/drawingml/2006/main">
              <a:ext uri="{FF2B5EF4-FFF2-40B4-BE49-F238E27FC236}">
                <a16:creationId xmlns:a16="http://schemas.microsoft.com/office/drawing/2014/main" id="{82D1D3D3-0144-40D2-A177-CA0793C82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14700" y="2343150"/>
            <a:ext cx="25336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campaign-num-1">
            <a:extLst xmlns:a="http://schemas.openxmlformats.org/drawingml/2006/main">
              <a:ext uri="{FF2B5EF4-FFF2-40B4-BE49-F238E27FC236}">
                <a16:creationId xmlns:a16="http://schemas.microsoft.com/office/drawing/2014/main" id="{14BDA2D9-6CCD-44D4-B82B-29873E98E5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2571750"/>
            <a:ext cx="666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950">
                <a:solidFill>
                  <a:srgbClr val="D3A94F"/>
                </a:solidFill>
                <a:latin typeface="Georgia"/>
                <a:ea typeface="Georgia"/>
                <a:cs typeface="Georgia"/>
              </a:defRPr>
            </a:pPr>
            <a:r>
              <a:rPr sz="1950">
                <a:solidFill>
                  <a:srgbClr val="D3A94F"/>
                </a:solidFill>
                <a:latin typeface="Georgia"/>
                <a:ea typeface="Georgia"/>
                <a:cs typeface="Georgia"/>
              </a:rPr>
              <a:t>02</a:t>
            </a:r>
          </a:p>
        </p:txBody>
      </p:sp>
      <p:sp>
        <p:nvSpPr>
          <p:cNvPr id="16" name="campaign-title-1">
            <a:extLst xmlns:a="http://schemas.openxmlformats.org/drawingml/2006/main">
              <a:ext uri="{FF2B5EF4-FFF2-40B4-BE49-F238E27FC236}">
                <a16:creationId xmlns:a16="http://schemas.microsoft.com/office/drawing/2014/main" id="{2C7151CE-1758-4D14-BE37-B98E4E600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3086100"/>
            <a:ext cx="2095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Format</a:t>
            </a:r>
          </a:p>
        </p:txBody>
      </p:sp>
      <p:sp>
        <p:nvSpPr>
          <p:cNvPr id="17" name="campaign-copy-1">
            <a:extLst xmlns:a="http://schemas.openxmlformats.org/drawingml/2006/main">
              <a:ext uri="{FF2B5EF4-FFF2-40B4-BE49-F238E27FC236}">
                <a16:creationId xmlns:a16="http://schemas.microsoft.com/office/drawing/2014/main" id="{1CAC1EE4-76B3-4F64-A560-EE8EEAD162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3600450"/>
            <a:ext cx="20955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How should the idea adapt by placement?</a:t>
            </a:r>
          </a:p>
        </p:txBody>
      </p:sp>
      <p:sp>
        <p:nvSpPr>
          <p:cNvPr id="18" name="campaign-flow-2">
            <a:extLst xmlns:a="http://schemas.openxmlformats.org/drawingml/2006/main">
              <a:ext uri="{FF2B5EF4-FFF2-40B4-BE49-F238E27FC236}">
                <a16:creationId xmlns:a16="http://schemas.microsoft.com/office/drawing/2014/main" id="{E512738A-7298-43C3-B0EE-92C9A9641D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343150"/>
            <a:ext cx="2533650" cy="2305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mpaign-flow-cap-2">
            <a:extLst xmlns:a="http://schemas.openxmlformats.org/drawingml/2006/main">
              <a:ext uri="{FF2B5EF4-FFF2-40B4-BE49-F238E27FC236}">
                <a16:creationId xmlns:a16="http://schemas.microsoft.com/office/drawing/2014/main" id="{A18CD860-E638-42A6-85FC-CF79597DFF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343150"/>
            <a:ext cx="25336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campaign-num-2">
            <a:extLst xmlns:a="http://schemas.openxmlformats.org/drawingml/2006/main">
              <a:ext uri="{FF2B5EF4-FFF2-40B4-BE49-F238E27FC236}">
                <a16:creationId xmlns:a16="http://schemas.microsoft.com/office/drawing/2014/main" id="{5126DC65-343E-4A74-9101-ABAD9F366B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571750"/>
            <a:ext cx="666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950">
                <a:solidFill>
                  <a:srgbClr val="D3A94F"/>
                </a:solidFill>
                <a:latin typeface="Georgia"/>
                <a:ea typeface="Georgia"/>
                <a:cs typeface="Georgia"/>
              </a:defRPr>
            </a:pPr>
            <a:r>
              <a:rPr sz="1950">
                <a:solidFill>
                  <a:srgbClr val="D3A94F"/>
                </a:solidFill>
                <a:latin typeface="Georgia"/>
                <a:ea typeface="Georgia"/>
                <a:cs typeface="Georgia"/>
              </a:rPr>
              <a:t>03</a:t>
            </a:r>
          </a:p>
        </p:txBody>
      </p:sp>
      <p:sp>
        <p:nvSpPr>
          <p:cNvPr id="21" name="campaign-title-2">
            <a:extLst xmlns:a="http://schemas.openxmlformats.org/drawingml/2006/main">
              <a:ext uri="{FF2B5EF4-FFF2-40B4-BE49-F238E27FC236}">
                <a16:creationId xmlns:a16="http://schemas.microsoft.com/office/drawing/2014/main" id="{2FB2787D-3CAC-41E4-B2C4-9F15ED2EC1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3086100"/>
            <a:ext cx="2095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Friction</a:t>
            </a:r>
          </a:p>
        </p:txBody>
      </p:sp>
      <p:sp>
        <p:nvSpPr>
          <p:cNvPr id="22" name="campaign-copy-2">
            <a:extLst xmlns:a="http://schemas.openxmlformats.org/drawingml/2006/main">
              <a:ext uri="{FF2B5EF4-FFF2-40B4-BE49-F238E27FC236}">
                <a16:creationId xmlns:a16="http://schemas.microsoft.com/office/drawing/2014/main" id="{B2012791-127B-4C89-AD1C-6470464A3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3600450"/>
            <a:ext cx="20955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What blocks reservation or purchase?</a:t>
            </a:r>
          </a:p>
        </p:txBody>
      </p:sp>
      <p:sp>
        <p:nvSpPr>
          <p:cNvPr id="23" name="campaign-flow-3">
            <a:extLst xmlns:a="http://schemas.openxmlformats.org/drawingml/2006/main">
              <a:ext uri="{FF2B5EF4-FFF2-40B4-BE49-F238E27FC236}">
                <a16:creationId xmlns:a16="http://schemas.microsoft.com/office/drawing/2014/main" id="{DEA27D50-7384-4262-89AA-D63E95DCC9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343150"/>
            <a:ext cx="2533650" cy="2305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campaign-flow-cap-3">
            <a:extLst xmlns:a="http://schemas.openxmlformats.org/drawingml/2006/main">
              <a:ext uri="{FF2B5EF4-FFF2-40B4-BE49-F238E27FC236}">
                <a16:creationId xmlns:a16="http://schemas.microsoft.com/office/drawing/2014/main" id="{B61F93B7-8A0A-454E-89DF-91FB1F7820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343150"/>
            <a:ext cx="25336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campaign-num-3">
            <a:extLst xmlns:a="http://schemas.openxmlformats.org/drawingml/2006/main">
              <a:ext uri="{FF2B5EF4-FFF2-40B4-BE49-F238E27FC236}">
                <a16:creationId xmlns:a16="http://schemas.microsoft.com/office/drawing/2014/main" id="{87B9DF3D-178F-44F5-9FAE-42FCF1A9B8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2571750"/>
            <a:ext cx="666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950">
                <a:solidFill>
                  <a:srgbClr val="D3A94F"/>
                </a:solidFill>
                <a:latin typeface="Georgia"/>
                <a:ea typeface="Georgia"/>
                <a:cs typeface="Georgia"/>
              </a:defRPr>
            </a:pPr>
            <a:r>
              <a:rPr sz="1950">
                <a:solidFill>
                  <a:srgbClr val="D3A94F"/>
                </a:solidFill>
                <a:latin typeface="Georgia"/>
                <a:ea typeface="Georgia"/>
                <a:cs typeface="Georgia"/>
              </a:rPr>
              <a:t>04</a:t>
            </a:r>
          </a:p>
        </p:txBody>
      </p:sp>
      <p:sp>
        <p:nvSpPr>
          <p:cNvPr id="26" name="campaign-title-3">
            <a:extLst xmlns:a="http://schemas.openxmlformats.org/drawingml/2006/main">
              <a:ext uri="{FF2B5EF4-FFF2-40B4-BE49-F238E27FC236}">
                <a16:creationId xmlns:a16="http://schemas.microsoft.com/office/drawing/2014/main" id="{E4F19C3B-B4E7-4091-B732-AA0F0A084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3086100"/>
            <a:ext cx="2095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Result</a:t>
            </a:r>
          </a:p>
        </p:txBody>
      </p:sp>
      <p:sp>
        <p:nvSpPr>
          <p:cNvPr id="27" name="campaign-copy-3">
            <a:extLst xmlns:a="http://schemas.openxmlformats.org/drawingml/2006/main">
              <a:ext uri="{FF2B5EF4-FFF2-40B4-BE49-F238E27FC236}">
                <a16:creationId xmlns:a16="http://schemas.microsoft.com/office/drawing/2014/main" id="{CED52C97-BECC-4A73-89F7-643E746CD7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3600450"/>
            <a:ext cx="20955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What signal confirms the campaign worked?</a:t>
            </a:r>
          </a:p>
        </p:txBody>
      </p:sp>
      <p:sp>
        <p:nvSpPr>
          <p:cNvPr id="28" name="campaign-proof-quote-panel">
            <a:extLst xmlns:a="http://schemas.openxmlformats.org/drawingml/2006/main">
              <a:ext uri="{FF2B5EF4-FFF2-40B4-BE49-F238E27FC236}">
                <a16:creationId xmlns:a16="http://schemas.microsoft.com/office/drawing/2014/main" id="{A16CD1B4-BE9C-4DD3-BF24-85219EC3D9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953000"/>
            <a:ext cx="11125200" cy="1143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9" name="campaign-proof-quote-rule">
            <a:extLst xmlns:a="http://schemas.openxmlformats.org/drawingml/2006/main">
              <a:ext uri="{FF2B5EF4-FFF2-40B4-BE49-F238E27FC236}">
                <a16:creationId xmlns:a16="http://schemas.microsoft.com/office/drawing/2014/main" id="{CC26A25C-4C87-416E-989B-F8E92748BD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953000"/>
            <a:ext cx="57150" cy="1143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0" name="campaign-proof-quote">
            <a:extLst xmlns:a="http://schemas.openxmlformats.org/drawingml/2006/main">
              <a:ext uri="{FF2B5EF4-FFF2-40B4-BE49-F238E27FC236}">
                <a16:creationId xmlns:a16="http://schemas.microsoft.com/office/drawing/2014/main" id="{6F3BDF4F-4F45-4C81-A70C-94ED9B88C7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219700"/>
            <a:ext cx="10553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7222"/>
          </a:bodyPr>
          <a:lstStyle xmlns:a="http://schemas.openxmlformats.org/drawingml/2006/main"/>
          <a:p xmlns:a="http://schemas.openxmlformats.org/drawingml/2006/main">
            <a:pPr>
              <a:defRPr sz="1800" i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i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“Everyone came.”</a:t>
            </a:r>
          </a:p>
        </p:txBody>
      </p:sp>
      <p:sp>
        <p:nvSpPr>
          <p:cNvPr id="31" name="campaign-proof-caption">
            <a:extLst xmlns:a="http://schemas.openxmlformats.org/drawingml/2006/main">
              <a:ext uri="{FF2B5EF4-FFF2-40B4-BE49-F238E27FC236}">
                <a16:creationId xmlns:a16="http://schemas.microsoft.com/office/drawing/2014/main" id="{997255F4-9BAB-4336-A55D-F89058D5CF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638800"/>
            <a:ext cx="10553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THE OPERATIONAL OUTCOME THE CLIENT REPORTED AFTER A HOLIDAY CAMPAIGN</a:t>
            </a:r>
          </a:p>
        </p:txBody>
      </p:sp>
    </p:spTree>
    <p:extLst>
      <p:ext uri="{BB962C8B-B14F-4D97-AF65-F5344CB8AC3E}">
        <p14:creationId xmlns:p14="http://schemas.microsoft.com/office/powerpoint/2010/main" val="1508779024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8" name="gold-cap-13">
            <a:extLst xmlns:a="http://schemas.openxmlformats.org/drawingml/2006/main">
              <a:ext uri="{FF2B5EF4-FFF2-40B4-BE49-F238E27FC236}">
                <a16:creationId xmlns:a16="http://schemas.microsoft.com/office/drawing/2014/main" id="{48CBAEAD-8E25-4825-A7D7-5E26FEAB63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3">
            <a:extLst xmlns:a="http://schemas.openxmlformats.org/drawingml/2006/main">
              <a:ext uri="{FF2B5EF4-FFF2-40B4-BE49-F238E27FC236}">
                <a16:creationId xmlns:a16="http://schemas.microsoft.com/office/drawing/2014/main" id="{D8DEA967-436B-4DDF-A012-296ABC8A1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MENU IMAGERY</a:t>
            </a:r>
          </a:p>
        </p:txBody>
      </p:sp>
      <p:sp>
        <p:nvSpPr>
          <p:cNvPr id="3" name="title-13">
            <a:extLst xmlns:a="http://schemas.openxmlformats.org/drawingml/2006/main">
              <a:ext uri="{FF2B5EF4-FFF2-40B4-BE49-F238E27FC236}">
                <a16:creationId xmlns:a16="http://schemas.microsoft.com/office/drawing/2014/main" id="{ED1F09D7-87AA-42F4-A6E6-940576E7D1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Cocktail photography made the bar program feel intentional and premium</a:t>
            </a:r>
          </a:p>
        </p:txBody>
      </p:sp>
      <p:sp>
        <p:nvSpPr>
          <p:cNvPr id="4" name="subtitle-13">
            <a:extLst xmlns:a="http://schemas.openxmlformats.org/drawingml/2006/main">
              <a:ext uri="{FF2B5EF4-FFF2-40B4-BE49-F238E27FC236}">
                <a16:creationId xmlns:a16="http://schemas.microsoft.com/office/drawing/2014/main" id="{5636113F-53D8-4A0C-954C-0C0F016B39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Lighting, color, garnish, and environment were used to turn individual drinks into a coherent guest proposition.</a:t>
            </a:r>
          </a:p>
        </p:txBody>
      </p:sp>
      <p:sp>
        <p:nvSpPr>
          <p:cNvPr id="5" name="footer-rule-13">
            <a:extLst xmlns:a="http://schemas.openxmlformats.org/drawingml/2006/main">
              <a:ext uri="{FF2B5EF4-FFF2-40B4-BE49-F238E27FC236}">
                <a16:creationId xmlns:a16="http://schemas.microsoft.com/office/drawing/2014/main" id="{CBF18EEC-2A04-4C45-AB85-21FE12061D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3">
            <a:extLst xmlns:a="http://schemas.openxmlformats.org/drawingml/2006/main">
              <a:ext uri="{FF2B5EF4-FFF2-40B4-BE49-F238E27FC236}">
                <a16:creationId xmlns:a16="http://schemas.microsoft.com/office/drawing/2014/main" id="{C1534CB7-8C9F-46BF-85B5-597E837D6A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3">
            <a:extLst xmlns:a="http://schemas.openxmlformats.org/drawingml/2006/main">
              <a:ext uri="{FF2B5EF4-FFF2-40B4-BE49-F238E27FC236}">
                <a16:creationId xmlns:a16="http://schemas.microsoft.com/office/drawing/2014/main" id="{1E094448-50B8-456A-8746-01EFB506A4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13</a:t>
            </a:r>
          </a:p>
        </p:txBody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5fba02d7dba49df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9" name="text">
            <a:extLst xmlns:a="http://schemas.openxmlformats.org/drawingml/2006/main">
              <a:ext uri="{FF2B5EF4-FFF2-40B4-BE49-F238E27FC236}">
                <a16:creationId xmlns:a16="http://schemas.microsoft.com/office/drawing/2014/main" id="{825FA263-3724-43DD-B391-1937AE0DF4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CLASSIC SERVICE</a:t>
            </a:r>
          </a:p>
        </p:txBody>
      </p:sp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88057440aef4dfb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752725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11" name="text">
            <a:extLst xmlns:a="http://schemas.openxmlformats.org/drawingml/2006/main">
              <a:ext uri="{FF2B5EF4-FFF2-40B4-BE49-F238E27FC236}">
                <a16:creationId xmlns:a16="http://schemas.microsoft.com/office/drawing/2014/main" id="{E5FB9AAC-2F74-4C62-8018-E557731722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52725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COLOR STORY</a:t>
            </a:r>
          </a:p>
        </p:txBody>
      </p:sp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585ae8ca61543bb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72050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AB4A3480-F378-4128-9E03-43DCB59E7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SIGNATURE COCKTAIL</a:t>
            </a:r>
          </a:p>
        </p:txBody>
      </p:sp>
      <p:pic>
        <p:nvPicPr>
          <p:cNvPr id="3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caec5cf1be94fa1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191375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15" name="text">
            <a:extLst xmlns:a="http://schemas.openxmlformats.org/drawingml/2006/main">
              <a:ext uri="{FF2B5EF4-FFF2-40B4-BE49-F238E27FC236}">
                <a16:creationId xmlns:a16="http://schemas.microsoft.com/office/drawing/2014/main" id="{1F976B64-31EB-4356-92A3-618539D2A0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BAR ATMOSPHERE</a:t>
            </a:r>
          </a:p>
        </p:txBody>
      </p:sp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f191a7d23db40db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410700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17" name="text">
            <a:extLst xmlns:a="http://schemas.openxmlformats.org/drawingml/2006/main">
              <a:ext uri="{FF2B5EF4-FFF2-40B4-BE49-F238E27FC236}">
                <a16:creationId xmlns:a16="http://schemas.microsoft.com/office/drawing/2014/main" id="{708B67D2-E5CC-488F-B3BF-96DBB28DD4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SEASONAL DETAIL</a:t>
            </a:r>
          </a:p>
        </p:txBody>
      </p:sp>
    </p:spTree>
    <p:extLst>
      <p:ext uri="{BB962C8B-B14F-4D97-AF65-F5344CB8AC3E}">
        <p14:creationId xmlns:p14="http://schemas.microsoft.com/office/powerpoint/2010/main" val="156971594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8" name="gold-cap-14">
            <a:extLst xmlns:a="http://schemas.openxmlformats.org/drawingml/2006/main">
              <a:ext uri="{FF2B5EF4-FFF2-40B4-BE49-F238E27FC236}">
                <a16:creationId xmlns:a16="http://schemas.microsoft.com/office/drawing/2014/main" id="{F8224117-E7D6-4077-B001-95185B979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4">
            <a:extLst xmlns:a="http://schemas.openxmlformats.org/drawingml/2006/main">
              <a:ext uri="{FF2B5EF4-FFF2-40B4-BE49-F238E27FC236}">
                <a16:creationId xmlns:a16="http://schemas.microsoft.com/office/drawing/2014/main" id="{ABDB126E-9572-4F68-9447-67F2215A5F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MENU IMAGERY</a:t>
            </a:r>
          </a:p>
        </p:txBody>
      </p:sp>
      <p:sp>
        <p:nvSpPr>
          <p:cNvPr id="3" name="title-14">
            <a:extLst xmlns:a="http://schemas.openxmlformats.org/drawingml/2006/main">
              <a:ext uri="{FF2B5EF4-FFF2-40B4-BE49-F238E27FC236}">
                <a16:creationId xmlns:a16="http://schemas.microsoft.com/office/drawing/2014/main" id="{E0C562EC-43B8-4F55-BDAF-BB7FF8E159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Food photography translated menu breadth into appetite and clarity</a:t>
            </a:r>
          </a:p>
        </p:txBody>
      </p:sp>
      <p:sp>
        <p:nvSpPr>
          <p:cNvPr id="4" name="subtitle-14">
            <a:extLst xmlns:a="http://schemas.openxmlformats.org/drawingml/2006/main">
              <a:ext uri="{FF2B5EF4-FFF2-40B4-BE49-F238E27FC236}">
                <a16:creationId xmlns:a16="http://schemas.microsoft.com/office/drawing/2014/main" id="{69FCEF49-E480-40AD-AA2C-C2209BE5DC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Different categories were given enough visual range to support social content, web merchandising, and menu launches without losing the brand voice.</a:t>
            </a:r>
          </a:p>
        </p:txBody>
      </p:sp>
      <p:sp>
        <p:nvSpPr>
          <p:cNvPr id="5" name="footer-rule-14">
            <a:extLst xmlns:a="http://schemas.openxmlformats.org/drawingml/2006/main">
              <a:ext uri="{FF2B5EF4-FFF2-40B4-BE49-F238E27FC236}">
                <a16:creationId xmlns:a16="http://schemas.microsoft.com/office/drawing/2014/main" id="{B7078D00-6AB0-4D0F-9A78-BB018A5F7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4">
            <a:extLst xmlns:a="http://schemas.openxmlformats.org/drawingml/2006/main">
              <a:ext uri="{FF2B5EF4-FFF2-40B4-BE49-F238E27FC236}">
                <a16:creationId xmlns:a16="http://schemas.microsoft.com/office/drawing/2014/main" id="{363EDC25-AD88-443E-8937-6FBE91E491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4">
            <a:extLst xmlns:a="http://schemas.openxmlformats.org/drawingml/2006/main">
              <a:ext uri="{FF2B5EF4-FFF2-40B4-BE49-F238E27FC236}">
                <a16:creationId xmlns:a16="http://schemas.microsoft.com/office/drawing/2014/main" id="{3DE78B62-057C-4112-AAF8-56BC54E11F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14</a:t>
            </a:r>
          </a:p>
        </p:txBody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987c47c20694da4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9" name="text">
            <a:extLst xmlns:a="http://schemas.openxmlformats.org/drawingml/2006/main">
              <a:ext uri="{FF2B5EF4-FFF2-40B4-BE49-F238E27FC236}">
                <a16:creationId xmlns:a16="http://schemas.microsoft.com/office/drawing/2014/main" id="{9CD99B0A-08D9-45E8-A00C-62D25066FE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SHAREABLE PLATE</a:t>
            </a:r>
          </a:p>
        </p:txBody>
      </p:sp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e7c982f2b9c4e42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752725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11" name="text">
            <a:extLst xmlns:a="http://schemas.openxmlformats.org/drawingml/2006/main">
              <a:ext uri="{FF2B5EF4-FFF2-40B4-BE49-F238E27FC236}">
                <a16:creationId xmlns:a16="http://schemas.microsoft.com/office/drawing/2014/main" id="{36F5F9F1-1C4C-4562-A441-556EAC6894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52725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CHEF DETAIL</a:t>
            </a:r>
          </a:p>
        </p:txBody>
      </p:sp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0fc7ad918b746fe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72050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05A1DE29-CFF0-4896-833F-6A1EBD1C5E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FRESH PRESENTATION</a:t>
            </a:r>
          </a:p>
        </p:txBody>
      </p:sp>
      <p:pic>
        <p:nvPicPr>
          <p:cNvPr id="3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244f94fc0f84425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191375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15" name="text">
            <a:extLst xmlns:a="http://schemas.openxmlformats.org/drawingml/2006/main">
              <a:ext uri="{FF2B5EF4-FFF2-40B4-BE49-F238E27FC236}">
                <a16:creationId xmlns:a16="http://schemas.microsoft.com/office/drawing/2014/main" id="{79F91813-7882-4C0E-9E19-E95467F863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GRILL STORY</a:t>
            </a:r>
          </a:p>
        </p:txBody>
      </p:sp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229dcfb4d9b4748"/>
          <a:srcRect xmlns:a="http://schemas.openxmlformats.org/drawingml/2006/main" l="30013" t="0" r="3001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410700" y="2209800"/>
            <a:ext cx="2009775" cy="3352800"/>
          </a:xfrm>
          <a:prstGeom xmlns:a="http://schemas.openxmlformats.org/drawingml/2006/main" prst="rect">
            <a:avLst/>
          </a:prstGeom>
        </p:spPr>
      </p:pic>
      <p:sp>
        <p:nvSpPr>
          <p:cNvPr id="17" name="text">
            <a:extLst xmlns:a="http://schemas.openxmlformats.org/drawingml/2006/main">
              <a:ext uri="{FF2B5EF4-FFF2-40B4-BE49-F238E27FC236}">
                <a16:creationId xmlns:a16="http://schemas.microsoft.com/office/drawing/2014/main" id="{82194AA8-2EA5-468B-82B3-868A904604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573405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SIGNATURE BURGER</a:t>
            </a:r>
          </a:p>
        </p:txBody>
      </p:sp>
    </p:spTree>
    <p:extLst>
      <p:ext uri="{BB962C8B-B14F-4D97-AF65-F5344CB8AC3E}">
        <p14:creationId xmlns:p14="http://schemas.microsoft.com/office/powerpoint/2010/main" val="67132798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6" name="gold-cap-15">
            <a:extLst xmlns:a="http://schemas.openxmlformats.org/drawingml/2006/main">
              <a:ext uri="{FF2B5EF4-FFF2-40B4-BE49-F238E27FC236}">
                <a16:creationId xmlns:a16="http://schemas.microsoft.com/office/drawing/2014/main" id="{03002EBC-3446-44A0-B875-88B69C5D41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5">
            <a:extLst xmlns:a="http://schemas.openxmlformats.org/drawingml/2006/main">
              <a:ext uri="{FF2B5EF4-FFF2-40B4-BE49-F238E27FC236}">
                <a16:creationId xmlns:a16="http://schemas.microsoft.com/office/drawing/2014/main" id="{EA1AFB13-24C4-4B43-BA9D-F37726ABA7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MENU IMAGERY</a:t>
            </a:r>
          </a:p>
        </p:txBody>
      </p:sp>
      <p:sp>
        <p:nvSpPr>
          <p:cNvPr id="3" name="title-15">
            <a:extLst xmlns:a="http://schemas.openxmlformats.org/drawingml/2006/main">
              <a:ext uri="{FF2B5EF4-FFF2-40B4-BE49-F238E27FC236}">
                <a16:creationId xmlns:a16="http://schemas.microsoft.com/office/drawing/2014/main" id="{ECFC1E8C-ACD8-452A-B737-48A8006881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Entrées and occasion-led menu content supported both discovery and conversion</a:t>
            </a:r>
          </a:p>
        </p:txBody>
      </p:sp>
      <p:sp>
        <p:nvSpPr>
          <p:cNvPr id="4" name="subtitle-15">
            <a:extLst xmlns:a="http://schemas.openxmlformats.org/drawingml/2006/main">
              <a:ext uri="{FF2B5EF4-FFF2-40B4-BE49-F238E27FC236}">
                <a16:creationId xmlns:a16="http://schemas.microsoft.com/office/drawing/2014/main" id="{08A416F8-A5A6-4DF5-BAED-FA370C2C5B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photography system carried from everyday menu items into brunch and special-event merchandising.</a:t>
            </a:r>
          </a:p>
        </p:txBody>
      </p:sp>
      <p:sp>
        <p:nvSpPr>
          <p:cNvPr id="5" name="footer-rule-15">
            <a:extLst xmlns:a="http://schemas.openxmlformats.org/drawingml/2006/main">
              <a:ext uri="{FF2B5EF4-FFF2-40B4-BE49-F238E27FC236}">
                <a16:creationId xmlns:a16="http://schemas.microsoft.com/office/drawing/2014/main" id="{D273AAC3-F848-4596-91EB-B8005AF5FB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5">
            <a:extLst xmlns:a="http://schemas.openxmlformats.org/drawingml/2006/main">
              <a:ext uri="{FF2B5EF4-FFF2-40B4-BE49-F238E27FC236}">
                <a16:creationId xmlns:a16="http://schemas.microsoft.com/office/drawing/2014/main" id="{7D850578-3FF7-49D9-816A-F47D8F1E20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5">
            <a:extLst xmlns:a="http://schemas.openxmlformats.org/drawingml/2006/main">
              <a:ext uri="{FF2B5EF4-FFF2-40B4-BE49-F238E27FC236}">
                <a16:creationId xmlns:a16="http://schemas.microsoft.com/office/drawing/2014/main" id="{D2DBD4AF-198D-457B-BF79-0276E30748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15</a:t>
            </a:r>
          </a:p>
        </p:txBody>
      </p:sp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8ecdc338973420a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152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9" name="text">
            <a:extLst xmlns:a="http://schemas.openxmlformats.org/drawingml/2006/main">
              <a:ext uri="{FF2B5EF4-FFF2-40B4-BE49-F238E27FC236}">
                <a16:creationId xmlns:a16="http://schemas.microsoft.com/office/drawing/2014/main" id="{3647E77E-C7AF-48D5-95B3-22697E4893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95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ENTRÉE</a:t>
            </a:r>
          </a:p>
        </p:txBody>
      </p:sp>
      <p:pic>
        <p:nvPicPr>
          <p:cNvPr id="3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ce9c25ac91f480f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752725" y="2152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11" name="text">
            <a:extLst xmlns:a="http://schemas.openxmlformats.org/drawingml/2006/main">
              <a:ext uri="{FF2B5EF4-FFF2-40B4-BE49-F238E27FC236}">
                <a16:creationId xmlns:a16="http://schemas.microsoft.com/office/drawing/2014/main" id="{09C574D8-F27A-43DC-98E0-A0FF7B180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52725" y="3695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BRUNCH</a:t>
            </a:r>
          </a:p>
        </p:txBody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daf9ecaa90249ba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72050" y="2152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0C62474C-2375-41C1-B473-1A2ABF48D7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3695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CHEF PLATE</a:t>
            </a:r>
          </a:p>
        </p:txBody>
      </p:sp>
      <p:pic>
        <p:nvPicPr>
          <p:cNvPr id="3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e384836c99e43a2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191375" y="2152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15" name="text">
            <a:extLst xmlns:a="http://schemas.openxmlformats.org/drawingml/2006/main">
              <a:ext uri="{FF2B5EF4-FFF2-40B4-BE49-F238E27FC236}">
                <a16:creationId xmlns:a16="http://schemas.microsoft.com/office/drawing/2014/main" id="{AB77A78C-6E9F-4286-B2A2-D42A3A3C0A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695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SEASONAL</a:t>
            </a:r>
          </a:p>
        </p:txBody>
      </p:sp>
      <p:pic>
        <p:nvPicPr>
          <p:cNvPr id="4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573c429e8504935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410700" y="2152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17" name="text">
            <a:extLst xmlns:a="http://schemas.openxmlformats.org/drawingml/2006/main">
              <a:ext uri="{FF2B5EF4-FFF2-40B4-BE49-F238E27FC236}">
                <a16:creationId xmlns:a16="http://schemas.microsoft.com/office/drawing/2014/main" id="{CEA49EA9-F72E-4A96-9915-60C52F7A2B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3695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COMFORT</a:t>
            </a:r>
          </a:p>
        </p:txBody>
      </p:sp>
      <p:pic>
        <p:nvPicPr>
          <p:cNvPr id="4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48b2db1ae844194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4057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19" name="text">
            <a:extLst xmlns:a="http://schemas.openxmlformats.org/drawingml/2006/main">
              <a:ext uri="{FF2B5EF4-FFF2-40B4-BE49-F238E27FC236}">
                <a16:creationId xmlns:a16="http://schemas.microsoft.com/office/drawing/2014/main" id="{A2EEF9DE-F16D-4B77-BD8B-E8BEAF64FD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600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GRILL</a:t>
            </a:r>
          </a:p>
        </p:txBody>
      </p:sp>
      <p:pic>
        <p:nvPicPr>
          <p:cNvPr id="4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f1ed9e66b054c59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752725" y="4057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21" name="text">
            <a:extLst xmlns:a="http://schemas.openxmlformats.org/drawingml/2006/main">
              <a:ext uri="{FF2B5EF4-FFF2-40B4-BE49-F238E27FC236}">
                <a16:creationId xmlns:a16="http://schemas.microsoft.com/office/drawing/2014/main" id="{37659E79-E8DE-4DAE-B3F9-EB0FF4F999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52725" y="5600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WINE</a:t>
            </a:r>
          </a:p>
        </p:txBody>
      </p:sp>
      <p:pic>
        <p:nvPicPr>
          <p:cNvPr id="4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b1e67a07b2f48cb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72050" y="4057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23" name="text">
            <a:extLst xmlns:a="http://schemas.openxmlformats.org/drawingml/2006/main">
              <a:ext uri="{FF2B5EF4-FFF2-40B4-BE49-F238E27FC236}">
                <a16:creationId xmlns:a16="http://schemas.microsoft.com/office/drawing/2014/main" id="{FC472440-02A4-418D-815C-DA28630C2D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5600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DESSERT</a:t>
            </a:r>
          </a:p>
        </p:txBody>
      </p:sp>
      <p:pic>
        <p:nvPicPr>
          <p:cNvPr id="4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ffee331b25141f3"/>
          <a:srcRect xmlns:a="http://schemas.openxmlformats.org/drawingml/2006/main" l="4315" t="0" r="431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191375" y="4057650"/>
            <a:ext cx="2009775" cy="1466850"/>
          </a:xfrm>
          <a:prstGeom xmlns:a="http://schemas.openxmlformats.org/drawingml/2006/main" prst="rect">
            <a:avLst/>
          </a:prstGeom>
        </p:spPr>
      </p:pic>
      <p:sp>
        <p:nvSpPr>
          <p:cNvPr id="25" name="text">
            <a:extLst xmlns:a="http://schemas.openxmlformats.org/drawingml/2006/main">
              <a:ext uri="{FF2B5EF4-FFF2-40B4-BE49-F238E27FC236}">
                <a16:creationId xmlns:a16="http://schemas.microsoft.com/office/drawing/2014/main" id="{54C01334-DBAD-4755-8825-F657BBE780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5600700"/>
            <a:ext cx="200977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OCCASION</a:t>
            </a:r>
          </a:p>
        </p:txBody>
      </p:sp>
    </p:spTree>
    <p:extLst>
      <p:ext uri="{BB962C8B-B14F-4D97-AF65-F5344CB8AC3E}">
        <p14:creationId xmlns:p14="http://schemas.microsoft.com/office/powerpoint/2010/main" val="1853734557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7" name="gold-cap-16">
            <a:extLst xmlns:a="http://schemas.openxmlformats.org/drawingml/2006/main">
              <a:ext uri="{FF2B5EF4-FFF2-40B4-BE49-F238E27FC236}">
                <a16:creationId xmlns:a16="http://schemas.microsoft.com/office/drawing/2014/main" id="{A7209FF4-9EFA-421F-AD59-79A05F0E72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6">
            <a:extLst xmlns:a="http://schemas.openxmlformats.org/drawingml/2006/main">
              <a:ext uri="{FF2B5EF4-FFF2-40B4-BE49-F238E27FC236}">
                <a16:creationId xmlns:a16="http://schemas.microsoft.com/office/drawing/2014/main" id="{75196644-7414-4B2C-8E17-CCD9FA0840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DIGITAL MENU EXPERIENCE</a:t>
            </a:r>
          </a:p>
        </p:txBody>
      </p:sp>
      <p:sp>
        <p:nvSpPr>
          <p:cNvPr id="3" name="title-16">
            <a:extLst xmlns:a="http://schemas.openxmlformats.org/drawingml/2006/main">
              <a:ext uri="{FF2B5EF4-FFF2-40B4-BE49-F238E27FC236}">
                <a16:creationId xmlns:a16="http://schemas.microsoft.com/office/drawing/2014/main" id="{8AF2085D-ABB1-4995-BAB5-2E44B57C0C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Menu content was designed to work where guests actually make decisions</a:t>
            </a:r>
          </a:p>
        </p:txBody>
      </p:sp>
      <p:sp>
        <p:nvSpPr>
          <p:cNvPr id="4" name="subtitle-16">
            <a:extLst xmlns:a="http://schemas.openxmlformats.org/drawingml/2006/main">
              <a:ext uri="{FF2B5EF4-FFF2-40B4-BE49-F238E27FC236}">
                <a16:creationId xmlns:a16="http://schemas.microsoft.com/office/drawing/2014/main" id="{6F0CAFD2-633C-422D-A15B-C220804166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Event, lunch, and menu experiences were carried into responsive digital pages with platform identifiers removed from the imagery.</a:t>
            </a:r>
          </a:p>
        </p:txBody>
      </p:sp>
      <p:sp>
        <p:nvSpPr>
          <p:cNvPr id="5" name="footer-rule-16">
            <a:extLst xmlns:a="http://schemas.openxmlformats.org/drawingml/2006/main">
              <a:ext uri="{FF2B5EF4-FFF2-40B4-BE49-F238E27FC236}">
                <a16:creationId xmlns:a16="http://schemas.microsoft.com/office/drawing/2014/main" id="{F00C18E6-2DE4-4728-8D7C-21C5167EC9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6">
            <a:extLst xmlns:a="http://schemas.openxmlformats.org/drawingml/2006/main">
              <a:ext uri="{FF2B5EF4-FFF2-40B4-BE49-F238E27FC236}">
                <a16:creationId xmlns:a16="http://schemas.microsoft.com/office/drawing/2014/main" id="{85A2868F-4141-4B51-BD43-89E50F6A6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6">
            <a:extLst xmlns:a="http://schemas.openxmlformats.org/drawingml/2006/main">
              <a:ext uri="{FF2B5EF4-FFF2-40B4-BE49-F238E27FC236}">
                <a16:creationId xmlns:a16="http://schemas.microsoft.com/office/drawing/2014/main" id="{DDD54DD6-7503-4E82-9D59-4FCF08A88F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16</a:t>
            </a:r>
          </a:p>
        </p:txBody>
      </p:sp>
      <p:sp>
        <p:nvSpPr>
          <p:cNvPr id="8" name="menu-web-card-0">
            <a:extLst xmlns:a="http://schemas.openxmlformats.org/drawingml/2006/main">
              <a:ext uri="{FF2B5EF4-FFF2-40B4-BE49-F238E27FC236}">
                <a16:creationId xmlns:a16="http://schemas.microsoft.com/office/drawing/2014/main" id="{240348E0-4B83-4498-A413-B69ABA1A6F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09800"/>
            <a:ext cx="3333750" cy="3771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8e5cdc5316b4a33"/>
          <a:stretch xmlns:a="http://schemas.openxmlformats.org/drawingml/2006/main"/>
        </p:blipFill>
        <p:spPr>
          <a:xfrm xmlns:a="http://schemas.openxmlformats.org/drawingml/2006/main">
            <a:off x="628650" y="2934980"/>
            <a:ext cx="3143250" cy="1864340"/>
          </a:xfrm>
          <a:prstGeom xmlns:a="http://schemas.openxmlformats.org/drawingml/2006/main" prst="rect">
            <a:avLst/>
          </a:prstGeom>
        </p:spPr>
      </p:pic>
      <p:sp>
        <p:nvSpPr>
          <p:cNvPr id="10" name="text">
            <a:extLst xmlns:a="http://schemas.openxmlformats.org/drawingml/2006/main">
              <a:ext uri="{FF2B5EF4-FFF2-40B4-BE49-F238E27FC236}">
                <a16:creationId xmlns:a16="http://schemas.microsoft.com/office/drawing/2014/main" id="{6C8151FE-237F-4C4A-A74C-CCB7A4BADA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5619750"/>
            <a:ext cx="30670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EVENTS AND WEDDINGS</a:t>
            </a:r>
          </a:p>
        </p:txBody>
      </p:sp>
      <p:sp>
        <p:nvSpPr>
          <p:cNvPr id="11" name="menu-web-card-1">
            <a:extLst xmlns:a="http://schemas.openxmlformats.org/drawingml/2006/main">
              <a:ext uri="{FF2B5EF4-FFF2-40B4-BE49-F238E27FC236}">
                <a16:creationId xmlns:a16="http://schemas.microsoft.com/office/drawing/2014/main" id="{690C7B16-7BD0-4729-AC31-4A344CC459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09800"/>
            <a:ext cx="3333750" cy="3771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073eb0e0c0b4825"/>
          <a:stretch xmlns:a="http://schemas.openxmlformats.org/drawingml/2006/main"/>
        </p:blipFill>
        <p:spPr>
          <a:xfrm xmlns:a="http://schemas.openxmlformats.org/drawingml/2006/main">
            <a:off x="4210050" y="2917299"/>
            <a:ext cx="3143250" cy="1899702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AA5C2237-44A6-4BF4-AFBC-B6785A3EE9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5619750"/>
            <a:ext cx="30670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EXECUTIVE LUNCH</a:t>
            </a:r>
          </a:p>
        </p:txBody>
      </p:sp>
      <p:sp>
        <p:nvSpPr>
          <p:cNvPr id="14" name="menu-web-card-2">
            <a:extLst xmlns:a="http://schemas.openxmlformats.org/drawingml/2006/main">
              <a:ext uri="{FF2B5EF4-FFF2-40B4-BE49-F238E27FC236}">
                <a16:creationId xmlns:a16="http://schemas.microsoft.com/office/drawing/2014/main" id="{8BBB232A-BA59-4E13-AB99-0E2C502CF9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09800"/>
            <a:ext cx="3962400" cy="3771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3b6cc2af4e64b8e"/>
          <a:stretch xmlns:a="http://schemas.openxmlformats.org/drawingml/2006/main"/>
        </p:blipFill>
        <p:spPr>
          <a:xfrm xmlns:a="http://schemas.openxmlformats.org/drawingml/2006/main">
            <a:off x="7791450" y="2806303"/>
            <a:ext cx="3771900" cy="2121694"/>
          </a:xfrm>
          <a:prstGeom xmlns:a="http://schemas.openxmlformats.org/drawingml/2006/main" prst="rect">
            <a:avLst/>
          </a:prstGeom>
        </p:spPr>
      </p:pic>
      <p:sp>
        <p:nvSpPr>
          <p:cNvPr id="16" name="text">
            <a:extLst xmlns:a="http://schemas.openxmlformats.org/drawingml/2006/main">
              <a:ext uri="{FF2B5EF4-FFF2-40B4-BE49-F238E27FC236}">
                <a16:creationId xmlns:a16="http://schemas.microsoft.com/office/drawing/2014/main" id="{8E7110DF-54BE-4987-9723-8B1B83CB9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5619750"/>
            <a:ext cx="3695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MENU EXPERIENCE</a:t>
            </a:r>
          </a:p>
        </p:txBody>
      </p:sp>
    </p:spTree>
    <p:extLst>
      <p:ext uri="{BB962C8B-B14F-4D97-AF65-F5344CB8AC3E}">
        <p14:creationId xmlns:p14="http://schemas.microsoft.com/office/powerpoint/2010/main" val="970835585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gold-cap-17">
            <a:extLst xmlns:a="http://schemas.openxmlformats.org/drawingml/2006/main">
              <a:ext uri="{FF2B5EF4-FFF2-40B4-BE49-F238E27FC236}">
                <a16:creationId xmlns:a16="http://schemas.microsoft.com/office/drawing/2014/main" id="{52253F57-5766-4E6F-84D5-D60C95A0A7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7">
            <a:extLst xmlns:a="http://schemas.openxmlformats.org/drawingml/2006/main">
              <a:ext uri="{FF2B5EF4-FFF2-40B4-BE49-F238E27FC236}">
                <a16:creationId xmlns:a16="http://schemas.microsoft.com/office/drawing/2014/main" id="{1E3922F3-8B99-4216-8854-D8F68456C5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DIGITAL SYSTEMS</a:t>
            </a:r>
          </a:p>
        </p:txBody>
      </p:sp>
      <p:sp>
        <p:nvSpPr>
          <p:cNvPr id="3" name="title-17">
            <a:extLst xmlns:a="http://schemas.openxmlformats.org/drawingml/2006/main">
              <a:ext uri="{FF2B5EF4-FFF2-40B4-BE49-F238E27FC236}">
                <a16:creationId xmlns:a16="http://schemas.microsoft.com/office/drawing/2014/main" id="{0101AF01-3AF0-4389-83D4-639EFC8EC7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Platform fluency with custom execution when the business needs more</a:t>
            </a:r>
          </a:p>
        </p:txBody>
      </p:sp>
      <p:sp>
        <p:nvSpPr>
          <p:cNvPr id="4" name="subtitle-17">
            <a:extLst xmlns:a="http://schemas.openxmlformats.org/drawingml/2006/main">
              <a:ext uri="{FF2B5EF4-FFF2-40B4-BE49-F238E27FC236}">
                <a16:creationId xmlns:a16="http://schemas.microsoft.com/office/drawing/2014/main" id="{9C203C38-D8DB-47C7-A21E-4D032C2317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goal is not to force every requirement into one platform — it is to choose the right operating layer and deliver a maintainable result.</a:t>
            </a:r>
          </a:p>
        </p:txBody>
      </p:sp>
      <p:sp>
        <p:nvSpPr>
          <p:cNvPr id="5" name="footer-rule-17">
            <a:extLst xmlns:a="http://schemas.openxmlformats.org/drawingml/2006/main">
              <a:ext uri="{FF2B5EF4-FFF2-40B4-BE49-F238E27FC236}">
                <a16:creationId xmlns:a16="http://schemas.microsoft.com/office/drawing/2014/main" id="{AC8C1E05-2A30-4E96-B1FC-FF0202C720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7">
            <a:extLst xmlns:a="http://schemas.openxmlformats.org/drawingml/2006/main">
              <a:ext uri="{FF2B5EF4-FFF2-40B4-BE49-F238E27FC236}">
                <a16:creationId xmlns:a16="http://schemas.microsoft.com/office/drawing/2014/main" id="{52D76584-5D8B-462F-8B2D-2DEDA3490C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7">
            <a:extLst xmlns:a="http://schemas.openxmlformats.org/drawingml/2006/main">
              <a:ext uri="{FF2B5EF4-FFF2-40B4-BE49-F238E27FC236}">
                <a16:creationId xmlns:a16="http://schemas.microsoft.com/office/drawing/2014/main" id="{09168B3A-262F-4755-98B6-E95715DAF2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17</a:t>
            </a:r>
          </a:p>
        </p:txBody>
      </p:sp>
      <p:sp>
        <p:nvSpPr>
          <p:cNvPr id="8" name="systems-card-0">
            <a:extLst xmlns:a="http://schemas.openxmlformats.org/drawingml/2006/main">
              <a:ext uri="{FF2B5EF4-FFF2-40B4-BE49-F238E27FC236}">
                <a16:creationId xmlns:a16="http://schemas.microsoft.com/office/drawing/2014/main" id="{CB3DF2AD-5E62-433F-8DC2-EE46750A5F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305050"/>
            <a:ext cx="5257800" cy="1581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ystems-cap-0">
            <a:extLst xmlns:a="http://schemas.openxmlformats.org/drawingml/2006/main">
              <a:ext uri="{FF2B5EF4-FFF2-40B4-BE49-F238E27FC236}">
                <a16:creationId xmlns:a16="http://schemas.microsoft.com/office/drawing/2014/main" id="{5F93FEBF-276A-4E8F-B18F-55ECD99644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305050"/>
            <a:ext cx="5257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ystems-title-0">
            <a:extLst xmlns:a="http://schemas.openxmlformats.org/drawingml/2006/main">
              <a:ext uri="{FF2B5EF4-FFF2-40B4-BE49-F238E27FC236}">
                <a16:creationId xmlns:a16="http://schemas.microsoft.com/office/drawing/2014/main" id="{CBCA605F-F253-4C9F-837E-D290C138E5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571750"/>
            <a:ext cx="4762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Squarespace Partner</a:t>
            </a:r>
          </a:p>
        </p:txBody>
      </p:sp>
      <p:sp>
        <p:nvSpPr>
          <p:cNvPr id="11" name="systems-copy-0">
            <a:extLst xmlns:a="http://schemas.openxmlformats.org/drawingml/2006/main">
              <a:ext uri="{FF2B5EF4-FFF2-40B4-BE49-F238E27FC236}">
                <a16:creationId xmlns:a16="http://schemas.microsoft.com/office/drawing/2014/main" id="{44603326-5B14-43CC-A670-9CB344FEF1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3048000"/>
            <a:ext cx="4762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Experience structuring and delivering polished, editable web experiences.</a:t>
            </a:r>
          </a:p>
        </p:txBody>
      </p:sp>
      <p:sp>
        <p:nvSpPr>
          <p:cNvPr id="12" name="systems-card-1">
            <a:extLst xmlns:a="http://schemas.openxmlformats.org/drawingml/2006/main">
              <a:ext uri="{FF2B5EF4-FFF2-40B4-BE49-F238E27FC236}">
                <a16:creationId xmlns:a16="http://schemas.microsoft.com/office/drawing/2014/main" id="{24AE9FF8-2760-44ED-A1C3-37917CB548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305050"/>
            <a:ext cx="5257800" cy="1581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ystems-cap-1">
            <a:extLst xmlns:a="http://schemas.openxmlformats.org/drawingml/2006/main">
              <a:ext uri="{FF2B5EF4-FFF2-40B4-BE49-F238E27FC236}">
                <a16:creationId xmlns:a16="http://schemas.microsoft.com/office/drawing/2014/main" id="{FAF489CA-D011-40AE-9620-D32D801CE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305050"/>
            <a:ext cx="5257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ystems-title-1">
            <a:extLst xmlns:a="http://schemas.openxmlformats.org/drawingml/2006/main">
              <a:ext uri="{FF2B5EF4-FFF2-40B4-BE49-F238E27FC236}">
                <a16:creationId xmlns:a16="http://schemas.microsoft.com/office/drawing/2014/main" id="{F23F1B8F-B7B3-4013-A7FE-58D8009F01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2571750"/>
            <a:ext cx="4762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Oracle systems</a:t>
            </a:r>
          </a:p>
        </p:txBody>
      </p:sp>
      <p:sp>
        <p:nvSpPr>
          <p:cNvPr id="15" name="systems-copy-1">
            <a:extLst xmlns:a="http://schemas.openxmlformats.org/drawingml/2006/main">
              <a:ext uri="{FF2B5EF4-FFF2-40B4-BE49-F238E27FC236}">
                <a16:creationId xmlns:a16="http://schemas.microsoft.com/office/drawing/2014/main" id="{ADE11C83-A59D-41CB-ABE5-D27B507B3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048000"/>
            <a:ext cx="4762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Implementation experience connecting operational needs to enterprise systems.</a:t>
            </a:r>
          </a:p>
        </p:txBody>
      </p:sp>
      <p:sp>
        <p:nvSpPr>
          <p:cNvPr id="16" name="systems-card-2">
            <a:extLst xmlns:a="http://schemas.openxmlformats.org/drawingml/2006/main">
              <a:ext uri="{FF2B5EF4-FFF2-40B4-BE49-F238E27FC236}">
                <a16:creationId xmlns:a16="http://schemas.microsoft.com/office/drawing/2014/main" id="{DA881C64-EF28-4844-8A2C-98AE3E2F47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133850"/>
            <a:ext cx="5257800" cy="1581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ystems-cap-2">
            <a:extLst xmlns:a="http://schemas.openxmlformats.org/drawingml/2006/main">
              <a:ext uri="{FF2B5EF4-FFF2-40B4-BE49-F238E27FC236}">
                <a16:creationId xmlns:a16="http://schemas.microsoft.com/office/drawing/2014/main" id="{6BF8B06B-BDEC-44C5-8D88-EB543E3DA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133850"/>
            <a:ext cx="5257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ystems-title-2">
            <a:extLst xmlns:a="http://schemas.openxmlformats.org/drawingml/2006/main">
              <a:ext uri="{FF2B5EF4-FFF2-40B4-BE49-F238E27FC236}">
                <a16:creationId xmlns:a16="http://schemas.microsoft.com/office/drawing/2014/main" id="{9E870A65-FAEE-43B3-B3F3-FD738E21D5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400550"/>
            <a:ext cx="4762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Custom HTML + JavaScript</a:t>
            </a:r>
          </a:p>
        </p:txBody>
      </p:sp>
      <p:sp>
        <p:nvSpPr>
          <p:cNvPr id="19" name="systems-copy-2">
            <a:extLst xmlns:a="http://schemas.openxmlformats.org/drawingml/2006/main">
              <a:ext uri="{FF2B5EF4-FFF2-40B4-BE49-F238E27FC236}">
                <a16:creationId xmlns:a16="http://schemas.microsoft.com/office/drawing/2014/main" id="{935B6BB4-C0CD-4A5A-AD09-13BDEBCC28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876800"/>
            <a:ext cx="4762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Purpose-built interfaces, integrations, and front-end behavior when needed.</a:t>
            </a:r>
          </a:p>
        </p:txBody>
      </p:sp>
      <p:sp>
        <p:nvSpPr>
          <p:cNvPr id="20" name="systems-card-3">
            <a:extLst xmlns:a="http://schemas.openxmlformats.org/drawingml/2006/main">
              <a:ext uri="{FF2B5EF4-FFF2-40B4-BE49-F238E27FC236}">
                <a16:creationId xmlns:a16="http://schemas.microsoft.com/office/drawing/2014/main" id="{7C5413F6-223B-40FC-95E5-8D2B4DDDAA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4133850"/>
            <a:ext cx="5257800" cy="1581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ystems-cap-3">
            <a:extLst xmlns:a="http://schemas.openxmlformats.org/drawingml/2006/main">
              <a:ext uri="{FF2B5EF4-FFF2-40B4-BE49-F238E27FC236}">
                <a16:creationId xmlns:a16="http://schemas.microsoft.com/office/drawing/2014/main" id="{E6A7EAEA-8378-4A92-8AF1-FA2D4EDAF9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4133850"/>
            <a:ext cx="5257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ystems-title-3">
            <a:extLst xmlns:a="http://schemas.openxmlformats.org/drawingml/2006/main">
              <a:ext uri="{FF2B5EF4-FFF2-40B4-BE49-F238E27FC236}">
                <a16:creationId xmlns:a16="http://schemas.microsoft.com/office/drawing/2014/main" id="{6AD01926-50C3-49DB-B2A5-1B17911FCA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4400550"/>
            <a:ext cx="4762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Python solutions</a:t>
            </a:r>
          </a:p>
        </p:txBody>
      </p:sp>
      <p:sp>
        <p:nvSpPr>
          <p:cNvPr id="23" name="systems-copy-3">
            <a:extLst xmlns:a="http://schemas.openxmlformats.org/drawingml/2006/main">
              <a:ext uri="{FF2B5EF4-FFF2-40B4-BE49-F238E27FC236}">
                <a16:creationId xmlns:a16="http://schemas.microsoft.com/office/drawing/2014/main" id="{E3399146-1BF1-4507-A36F-F07289CCA9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4876800"/>
            <a:ext cx="4762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Automation, analysis, reporting, and data workflows beyond standard platform limits.</a:t>
            </a:r>
          </a:p>
        </p:txBody>
      </p:sp>
    </p:spTree>
    <p:extLst>
      <p:ext uri="{BB962C8B-B14F-4D97-AF65-F5344CB8AC3E}">
        <p14:creationId xmlns:p14="http://schemas.microsoft.com/office/powerpoint/2010/main" val="887214130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31" name="gold-cap-18">
            <a:extLst xmlns:a="http://schemas.openxmlformats.org/drawingml/2006/main">
              <a:ext uri="{FF2B5EF4-FFF2-40B4-BE49-F238E27FC236}">
                <a16:creationId xmlns:a16="http://schemas.microsoft.com/office/drawing/2014/main" id="{C2D217C6-C806-43A4-A4B3-49DB7D53FA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8">
            <a:extLst xmlns:a="http://schemas.openxmlformats.org/drawingml/2006/main">
              <a:ext uri="{FF2B5EF4-FFF2-40B4-BE49-F238E27FC236}">
                <a16:creationId xmlns:a16="http://schemas.microsoft.com/office/drawing/2014/main" id="{BE792C90-659C-49D7-9998-05252ADC8A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RECENT BUSINESS CONSULT AND REVIEW</a:t>
            </a:r>
          </a:p>
        </p:txBody>
      </p:sp>
      <p:sp>
        <p:nvSpPr>
          <p:cNvPr id="3" name="title-18">
            <a:extLst xmlns:a="http://schemas.openxmlformats.org/drawingml/2006/main">
              <a:ext uri="{FF2B5EF4-FFF2-40B4-BE49-F238E27FC236}">
                <a16:creationId xmlns:a16="http://schemas.microsoft.com/office/drawing/2014/main" id="{3C5902A7-B812-4BB1-9A6D-E06B8926D5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Bombay Darbar: five revenue gaps turned into an actionable growth agenda</a:t>
            </a:r>
          </a:p>
        </p:txBody>
      </p:sp>
      <p:sp>
        <p:nvSpPr>
          <p:cNvPr id="4" name="subtitle-18">
            <a:extLst xmlns:a="http://schemas.openxmlformats.org/drawingml/2006/main">
              <a:ext uri="{FF2B5EF4-FFF2-40B4-BE49-F238E27FC236}">
                <a16:creationId xmlns:a16="http://schemas.microsoft.com/office/drawing/2014/main" id="{C7F2D82E-128D-4DBE-A163-575D6D3C3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A recent business consultation and review for the acclaimed three-location South Florida Indian restaurant group connected demand, conversion, and operating economics.</a:t>
            </a:r>
          </a:p>
        </p:txBody>
      </p:sp>
      <p:sp>
        <p:nvSpPr>
          <p:cNvPr id="5" name="footer-rule-18">
            <a:extLst xmlns:a="http://schemas.openxmlformats.org/drawingml/2006/main">
              <a:ext uri="{FF2B5EF4-FFF2-40B4-BE49-F238E27FC236}">
                <a16:creationId xmlns:a16="http://schemas.microsoft.com/office/drawing/2014/main" id="{27561308-989F-4F7C-9E06-1830A9B02C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8">
            <a:extLst xmlns:a="http://schemas.openxmlformats.org/drawingml/2006/main">
              <a:ext uri="{FF2B5EF4-FFF2-40B4-BE49-F238E27FC236}">
                <a16:creationId xmlns:a16="http://schemas.microsoft.com/office/drawing/2014/main" id="{31A7D604-12B3-4A02-94AF-A321AC142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8">
            <a:extLst xmlns:a="http://schemas.openxmlformats.org/drawingml/2006/main">
              <a:ext uri="{FF2B5EF4-FFF2-40B4-BE49-F238E27FC236}">
                <a16:creationId xmlns:a16="http://schemas.microsoft.com/office/drawing/2014/main" id="{A3299E44-24E4-49FC-A4B0-481AD21B15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18</a:t>
            </a:r>
          </a:p>
        </p:txBody>
      </p:sp>
      <p:sp>
        <p:nvSpPr>
          <p:cNvPr id="8" name="bombay-gaps-panel">
            <a:extLst xmlns:a="http://schemas.openxmlformats.org/drawingml/2006/main">
              <a:ext uri="{FF2B5EF4-FFF2-40B4-BE49-F238E27FC236}">
                <a16:creationId xmlns:a16="http://schemas.microsoft.com/office/drawing/2014/main" id="{074F5247-2D98-4556-89AE-373B87F1A4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3352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bombay-gaps-cap">
            <a:extLst xmlns:a="http://schemas.openxmlformats.org/drawingml/2006/main">
              <a:ext uri="{FF2B5EF4-FFF2-40B4-BE49-F238E27FC236}">
                <a16:creationId xmlns:a16="http://schemas.microsoft.com/office/drawing/2014/main" id="{97948978-25C2-453A-A068-FE8907CADC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3352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bombay-gaps-value">
            <a:extLst xmlns:a="http://schemas.openxmlformats.org/drawingml/2006/main">
              <a:ext uri="{FF2B5EF4-FFF2-40B4-BE49-F238E27FC236}">
                <a16:creationId xmlns:a16="http://schemas.microsoft.com/office/drawing/2014/main" id="{A4D2E7C2-CF69-4CAB-8A69-7FB2C39D1D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476500"/>
            <a:ext cx="3009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5</a:t>
            </a:r>
          </a:p>
        </p:txBody>
      </p:sp>
      <p:sp>
        <p:nvSpPr>
          <p:cNvPr id="11" name="bombay-gaps-label">
            <a:extLst xmlns:a="http://schemas.openxmlformats.org/drawingml/2006/main">
              <a:ext uri="{FF2B5EF4-FFF2-40B4-BE49-F238E27FC236}">
                <a16:creationId xmlns:a16="http://schemas.microsoft.com/office/drawing/2014/main" id="{A471005A-5867-4786-9600-5805CD5C59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086100"/>
            <a:ext cx="3009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REVENUE GAPS DIAGNOSED</a:t>
            </a:r>
          </a:p>
        </p:txBody>
      </p:sp>
      <p:sp>
        <p:nvSpPr>
          <p:cNvPr id="12" name="bombay-gaps-note">
            <a:extLst xmlns:a="http://schemas.openxmlformats.org/drawingml/2006/main">
              <a:ext uri="{FF2B5EF4-FFF2-40B4-BE49-F238E27FC236}">
                <a16:creationId xmlns:a16="http://schemas.microsoft.com/office/drawing/2014/main" id="{4A6FDF33-40FD-4780-B144-FF66AE413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409950"/>
            <a:ext cx="3009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A focused review of leakage between attention, booking, and realized revenue</a:t>
            </a:r>
          </a:p>
        </p:txBody>
      </p:sp>
      <p:sp>
        <p:nvSpPr>
          <p:cNvPr id="13" name="bombay-exposure-panel">
            <a:extLst xmlns:a="http://schemas.openxmlformats.org/drawingml/2006/main">
              <a:ext uri="{FF2B5EF4-FFF2-40B4-BE49-F238E27FC236}">
                <a16:creationId xmlns:a16="http://schemas.microsoft.com/office/drawing/2014/main" id="{AD527833-F24F-46E7-8046-6CD4959279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66950"/>
            <a:ext cx="3352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bombay-exposure-cap">
            <a:extLst xmlns:a="http://schemas.openxmlformats.org/drawingml/2006/main">
              <a:ext uri="{FF2B5EF4-FFF2-40B4-BE49-F238E27FC236}">
                <a16:creationId xmlns:a16="http://schemas.microsoft.com/office/drawing/2014/main" id="{A9CD49D7-A7BC-47F0-BFED-D32EF2D71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66950"/>
            <a:ext cx="3352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766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bombay-exposure-value">
            <a:extLst xmlns:a="http://schemas.openxmlformats.org/drawingml/2006/main">
              <a:ext uri="{FF2B5EF4-FFF2-40B4-BE49-F238E27FC236}">
                <a16:creationId xmlns:a16="http://schemas.microsoft.com/office/drawing/2014/main" id="{73128857-5E42-4909-B900-E39395879E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476500"/>
            <a:ext cx="3009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$24K–$72K</a:t>
            </a:r>
          </a:p>
        </p:txBody>
      </p:sp>
      <p:sp>
        <p:nvSpPr>
          <p:cNvPr id="16" name="bombay-exposure-label">
            <a:extLst xmlns:a="http://schemas.openxmlformats.org/drawingml/2006/main">
              <a:ext uri="{FF2B5EF4-FFF2-40B4-BE49-F238E27FC236}">
                <a16:creationId xmlns:a16="http://schemas.microsoft.com/office/drawing/2014/main" id="{DF16C997-533E-4BCE-AB15-C32D7F943F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086100"/>
            <a:ext cx="3009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F1766D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F1766D"/>
                </a:solidFill>
                <a:latin typeface="Menlo"/>
                <a:ea typeface="Menlo"/>
                <a:cs typeface="Menlo"/>
              </a:rPr>
              <a:t>MONTHLY NO-SHOW EXPOSURE</a:t>
            </a:r>
          </a:p>
        </p:txBody>
      </p:sp>
      <p:sp>
        <p:nvSpPr>
          <p:cNvPr id="17" name="bombay-exposure-note">
            <a:extLst xmlns:a="http://schemas.openxmlformats.org/drawingml/2006/main">
              <a:ext uri="{FF2B5EF4-FFF2-40B4-BE49-F238E27FC236}">
                <a16:creationId xmlns:a16="http://schemas.microsoft.com/office/drawing/2014/main" id="{F09F5FC5-1130-4B88-9BF8-9ED60E3F27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409950"/>
            <a:ext cx="3009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A modeled range used to frame the size of the opportunity</a:t>
            </a:r>
          </a:p>
        </p:txBody>
      </p:sp>
      <p:sp>
        <p:nvSpPr>
          <p:cNvPr id="18" name="bombay-language-panel">
            <a:extLst xmlns:a="http://schemas.openxmlformats.org/drawingml/2006/main">
              <a:ext uri="{FF2B5EF4-FFF2-40B4-BE49-F238E27FC236}">
                <a16:creationId xmlns:a16="http://schemas.microsoft.com/office/drawing/2014/main" id="{84C50694-5BF3-444C-B021-7110C69922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66950"/>
            <a:ext cx="39624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bombay-language-cap">
            <a:extLst xmlns:a="http://schemas.openxmlformats.org/drawingml/2006/main">
              <a:ext uri="{FF2B5EF4-FFF2-40B4-BE49-F238E27FC236}">
                <a16:creationId xmlns:a16="http://schemas.microsoft.com/office/drawing/2014/main" id="{D58FADE1-4A17-46DF-9D90-BBDAD43FE7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66950"/>
            <a:ext cx="39624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BAAF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bombay-language-value">
            <a:extLst xmlns:a="http://schemas.openxmlformats.org/drawingml/2006/main">
              <a:ext uri="{FF2B5EF4-FFF2-40B4-BE49-F238E27FC236}">
                <a16:creationId xmlns:a16="http://schemas.microsoft.com/office/drawing/2014/main" id="{B7B77BA8-B15E-4D02-92A6-A4FFA13390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2476500"/>
            <a:ext cx="36195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EN / ES</a:t>
            </a:r>
          </a:p>
        </p:txBody>
      </p:sp>
      <p:sp>
        <p:nvSpPr>
          <p:cNvPr id="21" name="bombay-language-label">
            <a:extLst xmlns:a="http://schemas.openxmlformats.org/drawingml/2006/main">
              <a:ext uri="{FF2B5EF4-FFF2-40B4-BE49-F238E27FC236}">
                <a16:creationId xmlns:a16="http://schemas.microsoft.com/office/drawing/2014/main" id="{C29AB97A-30C2-44EC-99F5-C0979B033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3086100"/>
            <a:ext cx="3619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BAAF7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6BAAF7"/>
                </a:solidFill>
                <a:latin typeface="Menlo"/>
                <a:ea typeface="Menlo"/>
                <a:cs typeface="Menlo"/>
              </a:rPr>
              <a:t>BILINGUAL DELIVERY</a:t>
            </a:r>
          </a:p>
        </p:txBody>
      </p:sp>
      <p:sp>
        <p:nvSpPr>
          <p:cNvPr id="22" name="bombay-language-note">
            <a:extLst xmlns:a="http://schemas.openxmlformats.org/drawingml/2006/main">
              <a:ext uri="{FF2B5EF4-FFF2-40B4-BE49-F238E27FC236}">
                <a16:creationId xmlns:a16="http://schemas.microsoft.com/office/drawing/2014/main" id="{B8B05020-8564-4A09-A1B0-297EE32499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3409950"/>
            <a:ext cx="3619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A concise business review designed for operational use</a:t>
            </a:r>
          </a:p>
        </p:txBody>
      </p:sp>
      <p:sp>
        <p:nvSpPr>
          <p:cNvPr id="23" name="bombay-actions">
            <a:extLst xmlns:a="http://schemas.openxmlformats.org/drawingml/2006/main">
              <a:ext uri="{FF2B5EF4-FFF2-40B4-BE49-F238E27FC236}">
                <a16:creationId xmlns:a16="http://schemas.microsoft.com/office/drawing/2014/main" id="{E1E185BB-9D8C-496C-8133-F08B1B71E2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324350"/>
            <a:ext cx="11125200" cy="1771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text">
            <a:extLst xmlns:a="http://schemas.openxmlformats.org/drawingml/2006/main">
              <a:ext uri="{FF2B5EF4-FFF2-40B4-BE49-F238E27FC236}">
                <a16:creationId xmlns:a16="http://schemas.microsoft.com/office/drawing/2014/main" id="{7087571A-1960-4B0B-BED7-6C8D218264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552950"/>
            <a:ext cx="4762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RECOMMENDED COMMERCIAL ARCHITECTURE</a:t>
            </a:r>
          </a:p>
        </p:txBody>
      </p:sp>
      <p:sp>
        <p:nvSpPr>
          <p:cNvPr id="25" name="bullet-520-0">
            <a:extLst xmlns:a="http://schemas.openxmlformats.org/drawingml/2006/main">
              <a:ext uri="{FF2B5EF4-FFF2-40B4-BE49-F238E27FC236}">
                <a16:creationId xmlns:a16="http://schemas.microsoft.com/office/drawing/2014/main" id="{207671DD-51CB-451F-8A56-EF2EC357C3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02920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bullet-text-520-0">
            <a:extLst xmlns:a="http://schemas.openxmlformats.org/drawingml/2006/main">
              <a:ext uri="{FF2B5EF4-FFF2-40B4-BE49-F238E27FC236}">
                <a16:creationId xmlns:a16="http://schemas.microsoft.com/office/drawing/2014/main" id="{063ACEE7-967B-4901-8B82-BE630EE06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953000"/>
            <a:ext cx="10344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Offline-to-online conversion architecture</a:t>
            </a:r>
          </a:p>
        </p:txBody>
      </p:sp>
      <p:sp>
        <p:nvSpPr>
          <p:cNvPr id="27" name="bullet-520-1">
            <a:extLst xmlns:a="http://schemas.openxmlformats.org/drawingml/2006/main">
              <a:ext uri="{FF2B5EF4-FFF2-40B4-BE49-F238E27FC236}">
                <a16:creationId xmlns:a16="http://schemas.microsoft.com/office/drawing/2014/main" id="{D0A79060-5962-4B3E-9FBC-36F7F85B2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3911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bullet-text-520-1">
            <a:extLst xmlns:a="http://schemas.openxmlformats.org/drawingml/2006/main">
              <a:ext uri="{FF2B5EF4-FFF2-40B4-BE49-F238E27FC236}">
                <a16:creationId xmlns:a16="http://schemas.microsoft.com/office/drawing/2014/main" id="{3C3E2B2D-BDB4-4772-B411-197C3199E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314950"/>
            <a:ext cx="10344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No-show recovery and reservation protection</a:t>
            </a:r>
          </a:p>
        </p:txBody>
      </p:sp>
      <p:sp>
        <p:nvSpPr>
          <p:cNvPr id="29" name="bullet-520-2">
            <a:extLst xmlns:a="http://schemas.openxmlformats.org/drawingml/2006/main">
              <a:ext uri="{FF2B5EF4-FFF2-40B4-BE49-F238E27FC236}">
                <a16:creationId xmlns:a16="http://schemas.microsoft.com/office/drawing/2014/main" id="{682A75AC-0CE6-4F70-9CB6-FFD3D0C3DF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75310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0" name="bullet-text-520-2">
            <a:extLst xmlns:a="http://schemas.openxmlformats.org/drawingml/2006/main">
              <a:ext uri="{FF2B5EF4-FFF2-40B4-BE49-F238E27FC236}">
                <a16:creationId xmlns:a16="http://schemas.microsoft.com/office/drawing/2014/main" id="{0759BE9F-1859-40E0-B676-FF7CB31556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676900"/>
            <a:ext cx="10344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Premium-brand offer strategy tied to measurable outcomes</a:t>
            </a:r>
          </a:p>
        </p:txBody>
      </p:sp>
    </p:spTree>
    <p:extLst>
      <p:ext uri="{BB962C8B-B14F-4D97-AF65-F5344CB8AC3E}">
        <p14:creationId xmlns:p14="http://schemas.microsoft.com/office/powerpoint/2010/main" val="781882438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6" name="gold-cap-19">
            <a:extLst xmlns:a="http://schemas.openxmlformats.org/drawingml/2006/main">
              <a:ext uri="{FF2B5EF4-FFF2-40B4-BE49-F238E27FC236}">
                <a16:creationId xmlns:a16="http://schemas.microsoft.com/office/drawing/2014/main" id="{C23A69DC-DBB7-409B-A514-53906B9DA8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19">
            <a:extLst xmlns:a="http://schemas.openxmlformats.org/drawingml/2006/main">
              <a:ext uri="{FF2B5EF4-FFF2-40B4-BE49-F238E27FC236}">
                <a16:creationId xmlns:a16="http://schemas.microsoft.com/office/drawing/2014/main" id="{8BD56298-21EA-4986-954D-38420CFCE4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RECENT PRESENTATION FOR UBER</a:t>
            </a:r>
          </a:p>
        </p:txBody>
      </p:sp>
      <p:sp>
        <p:nvSpPr>
          <p:cNvPr id="3" name="title-19">
            <a:extLst xmlns:a="http://schemas.openxmlformats.org/drawingml/2006/main">
              <a:ext uri="{FF2B5EF4-FFF2-40B4-BE49-F238E27FC236}">
                <a16:creationId xmlns:a16="http://schemas.microsoft.com/office/drawing/2014/main" id="{D281FE43-30BE-4379-94A4-A46D2EC113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Marketplace performance diagnosis: strong economics, constrained discovery</a:t>
            </a:r>
          </a:p>
        </p:txBody>
      </p:sp>
      <p:sp>
        <p:nvSpPr>
          <p:cNvPr id="4" name="subtitle-19">
            <a:extLst xmlns:a="http://schemas.openxmlformats.org/drawingml/2006/main">
              <a:ext uri="{FF2B5EF4-FFF2-40B4-BE49-F238E27FC236}">
                <a16:creationId xmlns:a16="http://schemas.microsoft.com/office/drawing/2014/main" id="{539F2D17-EFC4-4DD4-87EF-514740D280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presentation separated what was already working from the feed-position and acquisition constraints limiting scale.</a:t>
            </a:r>
          </a:p>
        </p:txBody>
      </p:sp>
      <p:sp>
        <p:nvSpPr>
          <p:cNvPr id="5" name="footer-rule-19">
            <a:extLst xmlns:a="http://schemas.openxmlformats.org/drawingml/2006/main">
              <a:ext uri="{FF2B5EF4-FFF2-40B4-BE49-F238E27FC236}">
                <a16:creationId xmlns:a16="http://schemas.microsoft.com/office/drawing/2014/main" id="{21F9C621-9DC4-4DAF-8686-6E7A21FE77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19">
            <a:extLst xmlns:a="http://schemas.openxmlformats.org/drawingml/2006/main">
              <a:ext uri="{FF2B5EF4-FFF2-40B4-BE49-F238E27FC236}">
                <a16:creationId xmlns:a16="http://schemas.microsoft.com/office/drawing/2014/main" id="{988F0472-8BD2-42B9-AF48-AC0BB0B4B2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19">
            <a:extLst xmlns:a="http://schemas.openxmlformats.org/drawingml/2006/main">
              <a:ext uri="{FF2B5EF4-FFF2-40B4-BE49-F238E27FC236}">
                <a16:creationId xmlns:a16="http://schemas.microsoft.com/office/drawing/2014/main" id="{1755EF26-2AB3-41F4-9BFB-01E248DFD1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19</a:t>
            </a:r>
          </a:p>
        </p:txBody>
      </p:sp>
      <p:sp>
        <p:nvSpPr>
          <p:cNvPr id="8" name="uber-sales-panel">
            <a:extLst xmlns:a="http://schemas.openxmlformats.org/drawingml/2006/main">
              <a:ext uri="{FF2B5EF4-FFF2-40B4-BE49-F238E27FC236}">
                <a16:creationId xmlns:a16="http://schemas.microsoft.com/office/drawing/2014/main" id="{AC01DA8D-60F0-48BD-9643-93581FE521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3352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uber-sales-cap">
            <a:extLst xmlns:a="http://schemas.openxmlformats.org/drawingml/2006/main">
              <a:ext uri="{FF2B5EF4-FFF2-40B4-BE49-F238E27FC236}">
                <a16:creationId xmlns:a16="http://schemas.microsoft.com/office/drawing/2014/main" id="{76118210-655B-494F-9977-4DA367687B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3352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uber-sales-value">
            <a:extLst xmlns:a="http://schemas.openxmlformats.org/drawingml/2006/main">
              <a:ext uri="{FF2B5EF4-FFF2-40B4-BE49-F238E27FC236}">
                <a16:creationId xmlns:a16="http://schemas.microsoft.com/office/drawing/2014/main" id="{BE715ECA-9072-440A-9603-97318CCF4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476500"/>
            <a:ext cx="3009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$25,505</a:t>
            </a:r>
          </a:p>
        </p:txBody>
      </p:sp>
      <p:sp>
        <p:nvSpPr>
          <p:cNvPr id="11" name="uber-sales-label">
            <a:extLst xmlns:a="http://schemas.openxmlformats.org/drawingml/2006/main">
              <a:ext uri="{FF2B5EF4-FFF2-40B4-BE49-F238E27FC236}">
                <a16:creationId xmlns:a16="http://schemas.microsoft.com/office/drawing/2014/main" id="{F179AFEA-201B-46CA-B819-7F73627097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086100"/>
            <a:ext cx="3009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COMBINED SALES</a:t>
            </a:r>
          </a:p>
        </p:txBody>
      </p:sp>
      <p:sp>
        <p:nvSpPr>
          <p:cNvPr id="12" name="uber-sales-note">
            <a:extLst xmlns:a="http://schemas.openxmlformats.org/drawingml/2006/main">
              <a:ext uri="{FF2B5EF4-FFF2-40B4-BE49-F238E27FC236}">
                <a16:creationId xmlns:a16="http://schemas.microsoft.com/office/drawing/2014/main" id="{3AA18A8F-4BF3-4E87-B947-6BBFACE32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409950"/>
            <a:ext cx="3009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Current-state total across the reviewed locations</a:t>
            </a:r>
          </a:p>
        </p:txBody>
      </p:sp>
      <p:sp>
        <p:nvSpPr>
          <p:cNvPr id="13" name="uber-orders-panel">
            <a:extLst xmlns:a="http://schemas.openxmlformats.org/drawingml/2006/main">
              <a:ext uri="{FF2B5EF4-FFF2-40B4-BE49-F238E27FC236}">
                <a16:creationId xmlns:a16="http://schemas.microsoft.com/office/drawing/2014/main" id="{3017C6E3-2821-4DB0-8F9E-905EAC5135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66950"/>
            <a:ext cx="3352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uber-orders-cap">
            <a:extLst xmlns:a="http://schemas.openxmlformats.org/drawingml/2006/main">
              <a:ext uri="{FF2B5EF4-FFF2-40B4-BE49-F238E27FC236}">
                <a16:creationId xmlns:a16="http://schemas.microsoft.com/office/drawing/2014/main" id="{C06D174F-D77E-48A9-BE05-ED43DF5C2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66950"/>
            <a:ext cx="3352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2C79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uber-orders-value">
            <a:extLst xmlns:a="http://schemas.openxmlformats.org/drawingml/2006/main">
              <a:ext uri="{FF2B5EF4-FFF2-40B4-BE49-F238E27FC236}">
                <a16:creationId xmlns:a16="http://schemas.microsoft.com/office/drawing/2014/main" id="{8B9B0ECF-1DCA-491C-A093-48E004749D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476500"/>
            <a:ext cx="3009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1,192</a:t>
            </a:r>
          </a:p>
        </p:txBody>
      </p:sp>
      <p:sp>
        <p:nvSpPr>
          <p:cNvPr id="16" name="uber-orders-label">
            <a:extLst xmlns:a="http://schemas.openxmlformats.org/drawingml/2006/main">
              <a:ext uri="{FF2B5EF4-FFF2-40B4-BE49-F238E27FC236}">
                <a16:creationId xmlns:a16="http://schemas.microsoft.com/office/drawing/2014/main" id="{0D0C819F-330A-44AD-A612-F1CB3C0B1C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086100"/>
            <a:ext cx="3009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52C79B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52C79B"/>
                </a:solidFill>
                <a:latin typeface="Menlo"/>
                <a:ea typeface="Menlo"/>
                <a:cs typeface="Menlo"/>
              </a:rPr>
              <a:t>ORDERS</a:t>
            </a:r>
          </a:p>
        </p:txBody>
      </p:sp>
      <p:sp>
        <p:nvSpPr>
          <p:cNvPr id="17" name="uber-orders-note">
            <a:extLst xmlns:a="http://schemas.openxmlformats.org/drawingml/2006/main">
              <a:ext uri="{FF2B5EF4-FFF2-40B4-BE49-F238E27FC236}">
                <a16:creationId xmlns:a16="http://schemas.microsoft.com/office/drawing/2014/main" id="{733A7455-514C-46D6-AAE1-6ED0F1CE96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409950"/>
            <a:ext cx="3009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Order volume supporting the marketplace assessment</a:t>
            </a:r>
          </a:p>
        </p:txBody>
      </p:sp>
      <p:sp>
        <p:nvSpPr>
          <p:cNvPr id="18" name="uber-customers-panel">
            <a:extLst xmlns:a="http://schemas.openxmlformats.org/drawingml/2006/main">
              <a:ext uri="{FF2B5EF4-FFF2-40B4-BE49-F238E27FC236}">
                <a16:creationId xmlns:a16="http://schemas.microsoft.com/office/drawing/2014/main" id="{72603C4D-C395-47EE-AB76-3AD8A7FE79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66950"/>
            <a:ext cx="39624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uber-customers-cap">
            <a:extLst xmlns:a="http://schemas.openxmlformats.org/drawingml/2006/main">
              <a:ext uri="{FF2B5EF4-FFF2-40B4-BE49-F238E27FC236}">
                <a16:creationId xmlns:a16="http://schemas.microsoft.com/office/drawing/2014/main" id="{6386BBC9-387A-4152-B7D6-45E7BFED8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66950"/>
            <a:ext cx="39624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BAAF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uber-customers-value">
            <a:extLst xmlns:a="http://schemas.openxmlformats.org/drawingml/2006/main">
              <a:ext uri="{FF2B5EF4-FFF2-40B4-BE49-F238E27FC236}">
                <a16:creationId xmlns:a16="http://schemas.microsoft.com/office/drawing/2014/main" id="{5D4AADDF-FC33-49F8-A82D-3694B373BF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2476500"/>
            <a:ext cx="36195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640</a:t>
            </a:r>
          </a:p>
        </p:txBody>
      </p:sp>
      <p:sp>
        <p:nvSpPr>
          <p:cNvPr id="21" name="uber-customers-label">
            <a:extLst xmlns:a="http://schemas.openxmlformats.org/drawingml/2006/main">
              <a:ext uri="{FF2B5EF4-FFF2-40B4-BE49-F238E27FC236}">
                <a16:creationId xmlns:a16="http://schemas.microsoft.com/office/drawing/2014/main" id="{4842D270-E236-47C0-9818-C9224C8959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3086100"/>
            <a:ext cx="3619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BAAF7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6BAAF7"/>
                </a:solidFill>
                <a:latin typeface="Menlo"/>
                <a:ea typeface="Menlo"/>
                <a:cs typeface="Menlo"/>
              </a:rPr>
              <a:t>NEW CUSTOMERS</a:t>
            </a:r>
          </a:p>
        </p:txBody>
      </p:sp>
      <p:sp>
        <p:nvSpPr>
          <p:cNvPr id="22" name="uber-customers-note">
            <a:extLst xmlns:a="http://schemas.openxmlformats.org/drawingml/2006/main">
              <a:ext uri="{FF2B5EF4-FFF2-40B4-BE49-F238E27FC236}">
                <a16:creationId xmlns:a16="http://schemas.microsoft.com/office/drawing/2014/main" id="{AFEFB426-1FF1-430A-BB6A-7BB8C60C37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3409950"/>
            <a:ext cx="3619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Acquisition volume within the reviewed period</a:t>
            </a:r>
          </a:p>
        </p:txBody>
      </p:sp>
      <p:sp>
        <p:nvSpPr>
          <p:cNvPr id="23" name="uber-diagnosis">
            <a:extLst xmlns:a="http://schemas.openxmlformats.org/drawingml/2006/main">
              <a:ext uri="{FF2B5EF4-FFF2-40B4-BE49-F238E27FC236}">
                <a16:creationId xmlns:a16="http://schemas.microsoft.com/office/drawing/2014/main" id="{9ECF1FFF-DC7F-477B-BB46-868F2FB03A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324350"/>
            <a:ext cx="11125200" cy="1771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text">
            <a:extLst xmlns:a="http://schemas.openxmlformats.org/drawingml/2006/main">
              <a:ext uri="{FF2B5EF4-FFF2-40B4-BE49-F238E27FC236}">
                <a16:creationId xmlns:a16="http://schemas.microsoft.com/office/drawing/2014/main" id="{53AF651E-0906-47A7-A1A9-AEF0459ADE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552950"/>
            <a:ext cx="285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CORE CONCLUSION</a:t>
            </a:r>
          </a:p>
        </p:txBody>
      </p:sp>
      <p:sp>
        <p:nvSpPr>
          <p:cNvPr id="25" name="uber-conclusion">
            <a:extLst xmlns:a="http://schemas.openxmlformats.org/drawingml/2006/main">
              <a:ext uri="{FF2B5EF4-FFF2-40B4-BE49-F238E27FC236}">
                <a16:creationId xmlns:a16="http://schemas.microsoft.com/office/drawing/2014/main" id="{BA887F85-E323-4B35-9705-8C922E23A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895850"/>
            <a:ext cx="1038225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5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Average basket value was healthy at $21.68, but feed positions of 14 / 21 / 21 limited efficient discovery. The recommended plan paired stronger placement with evidence-led offers instead of indiscriminate discounting.</a:t>
            </a:r>
          </a:p>
        </p:txBody>
      </p:sp>
    </p:spTree>
    <p:extLst>
      <p:ext uri="{BB962C8B-B14F-4D97-AF65-F5344CB8AC3E}">
        <p14:creationId xmlns:p14="http://schemas.microsoft.com/office/powerpoint/2010/main" val="593175921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7" name="gold-cap-2">
            <a:extLst xmlns:a="http://schemas.openxmlformats.org/drawingml/2006/main">
              <a:ext uri="{FF2B5EF4-FFF2-40B4-BE49-F238E27FC236}">
                <a16:creationId xmlns:a16="http://schemas.microsoft.com/office/drawing/2014/main" id="{60383B38-EB17-40DB-A7F9-32FEB0B2C6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2">
            <a:extLst xmlns:a="http://schemas.openxmlformats.org/drawingml/2006/main">
              <a:ext uri="{FF2B5EF4-FFF2-40B4-BE49-F238E27FC236}">
                <a16:creationId xmlns:a16="http://schemas.microsoft.com/office/drawing/2014/main" id="{13119A31-3C5E-4824-9381-08DF0E0059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PROPERTY APPRAISAL</a:t>
            </a:r>
          </a:p>
        </p:txBody>
      </p:sp>
      <p:sp>
        <p:nvSpPr>
          <p:cNvPr id="3" name="title-2">
            <a:extLst xmlns:a="http://schemas.openxmlformats.org/drawingml/2006/main">
              <a:ext uri="{FF2B5EF4-FFF2-40B4-BE49-F238E27FC236}">
                <a16:creationId xmlns:a16="http://schemas.microsoft.com/office/drawing/2014/main" id="{4BFBC681-A867-4BC5-9876-4A8A9DDDF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East Sister Rock: a premium asset translated into a defensible value story</a:t>
            </a:r>
          </a:p>
        </p:txBody>
      </p:sp>
      <p:sp>
        <p:nvSpPr>
          <p:cNvPr id="4" name="subtitle-2">
            <a:extLst xmlns:a="http://schemas.openxmlformats.org/drawingml/2006/main">
              <a:ext uri="{FF2B5EF4-FFF2-40B4-BE49-F238E27FC236}">
                <a16:creationId xmlns:a16="http://schemas.microsoft.com/office/drawing/2014/main" id="{7E08DEF4-56D3-434C-82E1-1E7EAB61B5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appraisal combined property detail, market context, income evidence, and comparable-sales logic into a client-ready 37-page report.</a:t>
            </a:r>
          </a:p>
        </p:txBody>
      </p:sp>
      <p:sp>
        <p:nvSpPr>
          <p:cNvPr id="5" name="footer-rule-2">
            <a:extLst xmlns:a="http://schemas.openxmlformats.org/drawingml/2006/main">
              <a:ext uri="{FF2B5EF4-FFF2-40B4-BE49-F238E27FC236}">
                <a16:creationId xmlns:a16="http://schemas.microsoft.com/office/drawing/2014/main" id="{AD963176-D635-4F4C-B1D2-6A11AEA50B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2">
            <a:extLst xmlns:a="http://schemas.openxmlformats.org/drawingml/2006/main">
              <a:ext uri="{FF2B5EF4-FFF2-40B4-BE49-F238E27FC236}">
                <a16:creationId xmlns:a16="http://schemas.microsoft.com/office/drawing/2014/main" id="{4CA6003A-CABC-4A6D-8AD7-688FC01619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2">
            <a:extLst xmlns:a="http://schemas.openxmlformats.org/drawingml/2006/main">
              <a:ext uri="{FF2B5EF4-FFF2-40B4-BE49-F238E27FC236}">
                <a16:creationId xmlns:a16="http://schemas.microsoft.com/office/drawing/2014/main" id="{80A8970C-A311-4F31-A16E-DCD9CA4118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02</a:t>
            </a:r>
          </a:p>
        </p:txBody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cdcf4f251d5466e"/>
          <a:srcRect xmlns:a="http://schemas.openxmlformats.org/drawingml/2006/main" l="7788" t="0" r="7788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266950"/>
            <a:ext cx="5810250" cy="3829050"/>
          </a:xfrm>
          <a:prstGeom xmlns:a="http://schemas.openxmlformats.org/drawingml/2006/main" prst="rect">
            <a:avLst/>
          </a:prstGeom>
        </p:spPr>
      </p:pic>
      <p:sp>
        <p:nvSpPr>
          <p:cNvPr id="9" name="appraisal-value-panel">
            <a:extLst xmlns:a="http://schemas.openxmlformats.org/drawingml/2006/main">
              <a:ext uri="{FF2B5EF4-FFF2-40B4-BE49-F238E27FC236}">
                <a16:creationId xmlns:a16="http://schemas.microsoft.com/office/drawing/2014/main" id="{A4BD3290-E520-4332-9C8C-338090216B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2266950"/>
            <a:ext cx="226695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appraisal-value-cap">
            <a:extLst xmlns:a="http://schemas.openxmlformats.org/drawingml/2006/main">
              <a:ext uri="{FF2B5EF4-FFF2-40B4-BE49-F238E27FC236}">
                <a16:creationId xmlns:a16="http://schemas.microsoft.com/office/drawing/2014/main" id="{052BBCBA-F24A-4914-97EA-8B720626F7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2266950"/>
            <a:ext cx="22669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appraisal-value-value">
            <a:extLst xmlns:a="http://schemas.openxmlformats.org/drawingml/2006/main">
              <a:ext uri="{FF2B5EF4-FFF2-40B4-BE49-F238E27FC236}">
                <a16:creationId xmlns:a16="http://schemas.microsoft.com/office/drawing/2014/main" id="{4CF31993-FDE9-44D9-A6E4-D7A25080A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2476500"/>
            <a:ext cx="19240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$11M</a:t>
            </a:r>
          </a:p>
        </p:txBody>
      </p:sp>
      <p:sp>
        <p:nvSpPr>
          <p:cNvPr id="12" name="appraisal-value-label">
            <a:extLst xmlns:a="http://schemas.openxmlformats.org/drawingml/2006/main">
              <a:ext uri="{FF2B5EF4-FFF2-40B4-BE49-F238E27FC236}">
                <a16:creationId xmlns:a16="http://schemas.microsoft.com/office/drawing/2014/main" id="{8C920E41-5EBC-44AC-89FC-8B7A7392D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3086100"/>
            <a:ext cx="1924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INDICATED VALUE</a:t>
            </a:r>
          </a:p>
        </p:txBody>
      </p:sp>
      <p:sp>
        <p:nvSpPr>
          <p:cNvPr id="13" name="appraisal-value-note">
            <a:extLst xmlns:a="http://schemas.openxmlformats.org/drawingml/2006/main">
              <a:ext uri="{FF2B5EF4-FFF2-40B4-BE49-F238E27FC236}">
                <a16:creationId xmlns:a16="http://schemas.microsoft.com/office/drawing/2014/main" id="{8DE79D8F-5BEE-4149-858D-0AE4DC088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3409950"/>
            <a:ext cx="192405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Sales comparison approach</a:t>
            </a:r>
          </a:p>
        </p:txBody>
      </p:sp>
      <p:sp>
        <p:nvSpPr>
          <p:cNvPr id="14" name="appraisal-sqft-panel">
            <a:extLst xmlns:a="http://schemas.openxmlformats.org/drawingml/2006/main">
              <a:ext uri="{FF2B5EF4-FFF2-40B4-BE49-F238E27FC236}">
                <a16:creationId xmlns:a16="http://schemas.microsoft.com/office/drawing/2014/main" id="{CD011452-8FD8-4373-BEF0-9CE666A5A6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2266950"/>
            <a:ext cx="253365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appraisal-sqft-cap">
            <a:extLst xmlns:a="http://schemas.openxmlformats.org/drawingml/2006/main">
              <a:ext uri="{FF2B5EF4-FFF2-40B4-BE49-F238E27FC236}">
                <a16:creationId xmlns:a16="http://schemas.microsoft.com/office/drawing/2014/main" id="{8A7CCAFF-685A-4F46-A1DB-E87A4A2490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2266950"/>
            <a:ext cx="25336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appraisal-sqft-value">
            <a:extLst xmlns:a="http://schemas.openxmlformats.org/drawingml/2006/main">
              <a:ext uri="{FF2B5EF4-FFF2-40B4-BE49-F238E27FC236}">
                <a16:creationId xmlns:a16="http://schemas.microsoft.com/office/drawing/2014/main" id="{D0F260D0-0A78-495D-B407-B5381B29E6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96400" y="2476500"/>
            <a:ext cx="21907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2,304</a:t>
            </a:r>
          </a:p>
        </p:txBody>
      </p:sp>
      <p:sp>
        <p:nvSpPr>
          <p:cNvPr id="17" name="appraisal-sqft-label">
            <a:extLst xmlns:a="http://schemas.openxmlformats.org/drawingml/2006/main">
              <a:ext uri="{FF2B5EF4-FFF2-40B4-BE49-F238E27FC236}">
                <a16:creationId xmlns:a16="http://schemas.microsoft.com/office/drawing/2014/main" id="{DBE85AAC-E9FF-442F-99A4-FB3C11E14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96400" y="3086100"/>
            <a:ext cx="2190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MAIN RESIDENCE SQ FT</a:t>
            </a:r>
          </a:p>
        </p:txBody>
      </p:sp>
      <p:sp>
        <p:nvSpPr>
          <p:cNvPr id="18" name="appraisal-sqft-note">
            <a:extLst xmlns:a="http://schemas.openxmlformats.org/drawingml/2006/main">
              <a:ext uri="{FF2B5EF4-FFF2-40B4-BE49-F238E27FC236}">
                <a16:creationId xmlns:a16="http://schemas.microsoft.com/office/drawing/2014/main" id="{DEA2EB69-1F15-4307-9414-B25A18A24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96400" y="3409950"/>
            <a:ext cx="219075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Three bedrooms · two baths</a:t>
            </a:r>
          </a:p>
        </p:txBody>
      </p:sp>
      <p:sp>
        <p:nvSpPr>
          <p:cNvPr id="19" name="appraisal-features">
            <a:extLst xmlns:a="http://schemas.openxmlformats.org/drawingml/2006/main">
              <a:ext uri="{FF2B5EF4-FFF2-40B4-BE49-F238E27FC236}">
                <a16:creationId xmlns:a16="http://schemas.microsoft.com/office/drawing/2014/main" id="{508A2B48-173D-4F33-A6ED-B2F649BA60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4286250"/>
            <a:ext cx="49911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text">
            <a:extLst xmlns:a="http://schemas.openxmlformats.org/drawingml/2006/main">
              <a:ext uri="{FF2B5EF4-FFF2-40B4-BE49-F238E27FC236}">
                <a16:creationId xmlns:a16="http://schemas.microsoft.com/office/drawing/2014/main" id="{DF75E0EF-535B-4946-B7BD-E4D90FB64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495800"/>
            <a:ext cx="4572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DISTINCTIVE PROPERTY CHARACTERISTICS</a:t>
            </a:r>
          </a:p>
        </p:txBody>
      </p:sp>
      <p:sp>
        <p:nvSpPr>
          <p:cNvPr id="21" name="bullet-510-0">
            <a:extLst xmlns:a="http://schemas.openxmlformats.org/drawingml/2006/main">
              <a:ext uri="{FF2B5EF4-FFF2-40B4-BE49-F238E27FC236}">
                <a16:creationId xmlns:a16="http://schemas.microsoft.com/office/drawing/2014/main" id="{EB013E74-40C2-414E-A3B4-EE4422EF4F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9339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bullet-text-510-0">
            <a:extLst xmlns:a="http://schemas.openxmlformats.org/drawingml/2006/main">
              <a:ext uri="{FF2B5EF4-FFF2-40B4-BE49-F238E27FC236}">
                <a16:creationId xmlns:a16="http://schemas.microsoft.com/office/drawing/2014/main" id="{BA4950CF-8483-42AB-907D-1DAFDDF5D7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4857750"/>
            <a:ext cx="4248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Private island setting with dock access</a:t>
            </a:r>
          </a:p>
        </p:txBody>
      </p:sp>
      <p:sp>
        <p:nvSpPr>
          <p:cNvPr id="23" name="bullet-510-1">
            <a:extLst xmlns:a="http://schemas.openxmlformats.org/drawingml/2006/main">
              <a:ext uri="{FF2B5EF4-FFF2-40B4-BE49-F238E27FC236}">
                <a16:creationId xmlns:a16="http://schemas.microsoft.com/office/drawing/2014/main" id="{5EB5DD81-D709-481A-B738-694CF68307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529590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bullet-text-510-1">
            <a:extLst xmlns:a="http://schemas.openxmlformats.org/drawingml/2006/main">
              <a:ext uri="{FF2B5EF4-FFF2-40B4-BE49-F238E27FC236}">
                <a16:creationId xmlns:a16="http://schemas.microsoft.com/office/drawing/2014/main" id="{B62975E3-F01E-4494-855B-974F72A082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5219700"/>
            <a:ext cx="4248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Pool, guest house, and resort-style outdoor spaces</a:t>
            </a:r>
          </a:p>
        </p:txBody>
      </p:sp>
      <p:sp>
        <p:nvSpPr>
          <p:cNvPr id="25" name="bullet-510-2">
            <a:extLst xmlns:a="http://schemas.openxmlformats.org/drawingml/2006/main">
              <a:ext uri="{FF2B5EF4-FFF2-40B4-BE49-F238E27FC236}">
                <a16:creationId xmlns:a16="http://schemas.microsoft.com/office/drawing/2014/main" id="{6DA25500-D080-4132-A100-9FAB8867DF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56578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bullet-text-510-2">
            <a:extLst xmlns:a="http://schemas.openxmlformats.org/drawingml/2006/main">
              <a:ext uri="{FF2B5EF4-FFF2-40B4-BE49-F238E27FC236}">
                <a16:creationId xmlns:a16="http://schemas.microsoft.com/office/drawing/2014/main" id="{816D9343-CF30-4D11-923C-F286C7EEEC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5581650"/>
            <a:ext cx="4248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Solar and wind systems supporting island operations</a:t>
            </a:r>
          </a:p>
        </p:txBody>
      </p:sp>
    </p:spTree>
    <p:extLst>
      <p:ext uri="{BB962C8B-B14F-4D97-AF65-F5344CB8AC3E}">
        <p14:creationId xmlns:p14="http://schemas.microsoft.com/office/powerpoint/2010/main" val="1902398318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31" name="gold-cap-20">
            <a:extLst xmlns:a="http://schemas.openxmlformats.org/drawingml/2006/main">
              <a:ext uri="{FF2B5EF4-FFF2-40B4-BE49-F238E27FC236}">
                <a16:creationId xmlns:a16="http://schemas.microsoft.com/office/drawing/2014/main" id="{0E5DF181-FB62-4A55-86D3-9B644AC8E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20">
            <a:extLst xmlns:a="http://schemas.openxmlformats.org/drawingml/2006/main">
              <a:ext uri="{FF2B5EF4-FFF2-40B4-BE49-F238E27FC236}">
                <a16:creationId xmlns:a16="http://schemas.microsoft.com/office/drawing/2014/main" id="{4F7D6AB9-2C88-44DC-A4FE-04EC1B090B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RECENT PRESENTATION FOR UBER</a:t>
            </a:r>
          </a:p>
        </p:txBody>
      </p:sp>
      <p:sp>
        <p:nvSpPr>
          <p:cNvPr id="3" name="title-20">
            <a:extLst xmlns:a="http://schemas.openxmlformats.org/drawingml/2006/main">
              <a:ext uri="{FF2B5EF4-FFF2-40B4-BE49-F238E27FC236}">
                <a16:creationId xmlns:a16="http://schemas.microsoft.com/office/drawing/2014/main" id="{F252AC7A-A491-4E6A-92AE-2C19E03625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Historical evidence set the investment logic; projections defined the next test</a:t>
            </a:r>
          </a:p>
        </p:txBody>
      </p:sp>
      <p:sp>
        <p:nvSpPr>
          <p:cNvPr id="4" name="subtitle-20">
            <a:extLst xmlns:a="http://schemas.openxmlformats.org/drawingml/2006/main">
              <a:ext uri="{FF2B5EF4-FFF2-40B4-BE49-F238E27FC236}">
                <a16:creationId xmlns:a16="http://schemas.microsoft.com/office/drawing/2014/main" id="{70350F12-F189-4238-92BB-E982DDB1A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Past results and forward targets are kept explicitly separate so the recommendation remains credible.</a:t>
            </a:r>
          </a:p>
        </p:txBody>
      </p:sp>
      <p:sp>
        <p:nvSpPr>
          <p:cNvPr id="5" name="footer-rule-20">
            <a:extLst xmlns:a="http://schemas.openxmlformats.org/drawingml/2006/main">
              <a:ext uri="{FF2B5EF4-FFF2-40B4-BE49-F238E27FC236}">
                <a16:creationId xmlns:a16="http://schemas.microsoft.com/office/drawing/2014/main" id="{18951C10-5F51-46FD-8D89-992F8D65F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20">
            <a:extLst xmlns:a="http://schemas.openxmlformats.org/drawingml/2006/main">
              <a:ext uri="{FF2B5EF4-FFF2-40B4-BE49-F238E27FC236}">
                <a16:creationId xmlns:a16="http://schemas.microsoft.com/office/drawing/2014/main" id="{894785D3-6A78-4835-B808-15F28D3805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20">
            <a:extLst xmlns:a="http://schemas.openxmlformats.org/drawingml/2006/main">
              <a:ext uri="{FF2B5EF4-FFF2-40B4-BE49-F238E27FC236}">
                <a16:creationId xmlns:a16="http://schemas.microsoft.com/office/drawing/2014/main" id="{2B5EB6C4-B936-43A6-8DD7-1C43B50FD9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20</a:t>
            </a:r>
          </a:p>
        </p:txBody>
      </p:sp>
      <p:sp>
        <p:nvSpPr>
          <p:cNvPr id="8" name="uber-roas-panel">
            <a:extLst xmlns:a="http://schemas.openxmlformats.org/drawingml/2006/main">
              <a:ext uri="{FF2B5EF4-FFF2-40B4-BE49-F238E27FC236}">
                <a16:creationId xmlns:a16="http://schemas.microsoft.com/office/drawing/2014/main" id="{4FD5EBC7-E33C-48D9-AAAE-FD32A15CA2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3352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uber-roas-cap">
            <a:extLst xmlns:a="http://schemas.openxmlformats.org/drawingml/2006/main">
              <a:ext uri="{FF2B5EF4-FFF2-40B4-BE49-F238E27FC236}">
                <a16:creationId xmlns:a16="http://schemas.microsoft.com/office/drawing/2014/main" id="{F299B70E-DBBF-47DF-A8F2-B41458E085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3352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2C79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uber-roas-value">
            <a:extLst xmlns:a="http://schemas.openxmlformats.org/drawingml/2006/main">
              <a:ext uri="{FF2B5EF4-FFF2-40B4-BE49-F238E27FC236}">
                <a16:creationId xmlns:a16="http://schemas.microsoft.com/office/drawing/2014/main" id="{B46FE316-CF4C-492B-A0FA-AA1DC99DD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476500"/>
            <a:ext cx="3009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5.95x</a:t>
            </a:r>
          </a:p>
        </p:txBody>
      </p:sp>
      <p:sp>
        <p:nvSpPr>
          <p:cNvPr id="11" name="uber-roas-label">
            <a:extLst xmlns:a="http://schemas.openxmlformats.org/drawingml/2006/main">
              <a:ext uri="{FF2B5EF4-FFF2-40B4-BE49-F238E27FC236}">
                <a16:creationId xmlns:a16="http://schemas.microsoft.com/office/drawing/2014/main" id="{CBA8B8C3-2B80-48D4-B927-046BFADFB0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086100"/>
            <a:ext cx="3009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52C79B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52C79B"/>
                </a:solidFill>
                <a:latin typeface="Menlo"/>
                <a:ea typeface="Menlo"/>
                <a:cs typeface="Menlo"/>
              </a:rPr>
              <a:t>HISTORICAL COMBINED ROAS</a:t>
            </a:r>
          </a:p>
        </p:txBody>
      </p:sp>
      <p:sp>
        <p:nvSpPr>
          <p:cNvPr id="12" name="uber-roas-note">
            <a:extLst xmlns:a="http://schemas.openxmlformats.org/drawingml/2006/main">
              <a:ext uri="{FF2B5EF4-FFF2-40B4-BE49-F238E27FC236}">
                <a16:creationId xmlns:a16="http://schemas.microsoft.com/office/drawing/2014/main" id="{D57597B3-B669-47B1-923B-58DA90DF44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409950"/>
            <a:ext cx="3009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$1,600 sponsored-ad spend produced $9,520 in attributed sales</a:t>
            </a:r>
          </a:p>
        </p:txBody>
      </p:sp>
      <p:sp>
        <p:nvSpPr>
          <p:cNvPr id="13" name="uber-bogo-panel">
            <a:extLst xmlns:a="http://schemas.openxmlformats.org/drawingml/2006/main">
              <a:ext uri="{FF2B5EF4-FFF2-40B4-BE49-F238E27FC236}">
                <a16:creationId xmlns:a16="http://schemas.microsoft.com/office/drawing/2014/main" id="{8924F57D-A40C-4AE8-959B-98CB6B1376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66950"/>
            <a:ext cx="3352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uber-bogo-cap">
            <a:extLst xmlns:a="http://schemas.openxmlformats.org/drawingml/2006/main">
              <a:ext uri="{FF2B5EF4-FFF2-40B4-BE49-F238E27FC236}">
                <a16:creationId xmlns:a16="http://schemas.microsoft.com/office/drawing/2014/main" id="{884968F6-EBEA-41A3-B70E-87830B5D85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66950"/>
            <a:ext cx="3352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2C79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uber-bogo-value">
            <a:extLst xmlns:a="http://schemas.openxmlformats.org/drawingml/2006/main">
              <a:ext uri="{FF2B5EF4-FFF2-40B4-BE49-F238E27FC236}">
                <a16:creationId xmlns:a16="http://schemas.microsoft.com/office/drawing/2014/main" id="{6E4F2C57-784A-45FE-A2EE-41E51AA866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476500"/>
            <a:ext cx="3009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4.24x</a:t>
            </a:r>
          </a:p>
        </p:txBody>
      </p:sp>
      <p:sp>
        <p:nvSpPr>
          <p:cNvPr id="16" name="uber-bogo-label">
            <a:extLst xmlns:a="http://schemas.openxmlformats.org/drawingml/2006/main">
              <a:ext uri="{FF2B5EF4-FFF2-40B4-BE49-F238E27FC236}">
                <a16:creationId xmlns:a16="http://schemas.microsoft.com/office/drawing/2014/main" id="{9B02246B-4DE8-4317-AB95-D15A0C9207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086100"/>
            <a:ext cx="3009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52C79B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52C79B"/>
                </a:solidFill>
                <a:latin typeface="Menlo"/>
                <a:ea typeface="Menlo"/>
                <a:cs typeface="Menlo"/>
              </a:rPr>
              <a:t>HISTORICAL BOGO ROAS</a:t>
            </a:r>
          </a:p>
        </p:txBody>
      </p:sp>
      <p:sp>
        <p:nvSpPr>
          <p:cNvPr id="17" name="uber-bogo-note">
            <a:extLst xmlns:a="http://schemas.openxmlformats.org/drawingml/2006/main">
              <a:ext uri="{FF2B5EF4-FFF2-40B4-BE49-F238E27FC236}">
                <a16:creationId xmlns:a16="http://schemas.microsoft.com/office/drawing/2014/main" id="{813C860D-31D0-41CD-9F77-22FBEE9FDD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409950"/>
            <a:ext cx="3009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Prior offer evidence supporting an efficient acquisition hypothesis</a:t>
            </a:r>
          </a:p>
        </p:txBody>
      </p:sp>
      <p:sp>
        <p:nvSpPr>
          <p:cNvPr id="18" name="uber-target-panel">
            <a:extLst xmlns:a="http://schemas.openxmlformats.org/drawingml/2006/main">
              <a:ext uri="{FF2B5EF4-FFF2-40B4-BE49-F238E27FC236}">
                <a16:creationId xmlns:a16="http://schemas.microsoft.com/office/drawing/2014/main" id="{68B9C489-98C0-4EBF-9BA7-177A361BF3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66950"/>
            <a:ext cx="39624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uber-target-cap">
            <a:extLst xmlns:a="http://schemas.openxmlformats.org/drawingml/2006/main">
              <a:ext uri="{FF2B5EF4-FFF2-40B4-BE49-F238E27FC236}">
                <a16:creationId xmlns:a16="http://schemas.microsoft.com/office/drawing/2014/main" id="{E667BD09-94C4-4D21-90DE-7A6042C806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66950"/>
            <a:ext cx="39624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uber-target-value">
            <a:extLst xmlns:a="http://schemas.openxmlformats.org/drawingml/2006/main">
              <a:ext uri="{FF2B5EF4-FFF2-40B4-BE49-F238E27FC236}">
                <a16:creationId xmlns:a16="http://schemas.microsoft.com/office/drawing/2014/main" id="{D0B9D739-FC33-41B7-BE9B-0F83B5A80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2476500"/>
            <a:ext cx="36195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$33K–$36K</a:t>
            </a:r>
          </a:p>
        </p:txBody>
      </p:sp>
      <p:sp>
        <p:nvSpPr>
          <p:cNvPr id="21" name="uber-target-label">
            <a:extLst xmlns:a="http://schemas.openxmlformats.org/drawingml/2006/main">
              <a:ext uri="{FF2B5EF4-FFF2-40B4-BE49-F238E27FC236}">
                <a16:creationId xmlns:a16="http://schemas.microsoft.com/office/drawing/2014/main" id="{B73AB393-2942-4415-BF96-4B060177D7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3086100"/>
            <a:ext cx="3619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PROJECTED SALES TARGET</a:t>
            </a:r>
          </a:p>
        </p:txBody>
      </p:sp>
      <p:sp>
        <p:nvSpPr>
          <p:cNvPr id="22" name="uber-target-note">
            <a:extLst xmlns:a="http://schemas.openxmlformats.org/drawingml/2006/main">
              <a:ext uri="{FF2B5EF4-FFF2-40B4-BE49-F238E27FC236}">
                <a16:creationId xmlns:a16="http://schemas.microsoft.com/office/drawing/2014/main" id="{5DC55A2C-B45D-4E30-A080-540793D40B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3409950"/>
            <a:ext cx="3619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Forward target, not a reported result</a:t>
            </a:r>
          </a:p>
        </p:txBody>
      </p:sp>
      <p:sp>
        <p:nvSpPr>
          <p:cNvPr id="23" name="uber-targets">
            <a:extLst xmlns:a="http://schemas.openxmlformats.org/drawingml/2006/main">
              <a:ext uri="{FF2B5EF4-FFF2-40B4-BE49-F238E27FC236}">
                <a16:creationId xmlns:a16="http://schemas.microsoft.com/office/drawing/2014/main" id="{986576E9-131B-4032-97F3-25EEEFEC44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324350"/>
            <a:ext cx="11125200" cy="1771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text">
            <a:extLst xmlns:a="http://schemas.openxmlformats.org/drawingml/2006/main">
              <a:ext uri="{FF2B5EF4-FFF2-40B4-BE49-F238E27FC236}">
                <a16:creationId xmlns:a16="http://schemas.microsoft.com/office/drawing/2014/main" id="{1D88571C-9BAD-4D86-AA7C-BE7284EC37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552950"/>
            <a:ext cx="2667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NEXT-TEST TARGETS</a:t>
            </a:r>
          </a:p>
        </p:txBody>
      </p:sp>
      <p:sp>
        <p:nvSpPr>
          <p:cNvPr id="25" name="bullet-520-0">
            <a:extLst xmlns:a="http://schemas.openxmlformats.org/drawingml/2006/main">
              <a:ext uri="{FF2B5EF4-FFF2-40B4-BE49-F238E27FC236}">
                <a16:creationId xmlns:a16="http://schemas.microsoft.com/office/drawing/2014/main" id="{D416A235-E07C-42A8-813C-08C501943B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02920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bullet-text-520-0">
            <a:extLst xmlns:a="http://schemas.openxmlformats.org/drawingml/2006/main">
              <a:ext uri="{FF2B5EF4-FFF2-40B4-BE49-F238E27FC236}">
                <a16:creationId xmlns:a16="http://schemas.microsoft.com/office/drawing/2014/main" id="{DB186038-AEC3-493F-A796-BE8A663236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953000"/>
            <a:ext cx="10344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950–1,100 projected new customers</a:t>
            </a:r>
          </a:p>
        </p:txBody>
      </p:sp>
      <p:sp>
        <p:nvSpPr>
          <p:cNvPr id="27" name="bullet-520-1">
            <a:extLst xmlns:a="http://schemas.openxmlformats.org/drawingml/2006/main">
              <a:ext uri="{FF2B5EF4-FFF2-40B4-BE49-F238E27FC236}">
                <a16:creationId xmlns:a16="http://schemas.microsoft.com/office/drawing/2014/main" id="{E357D710-673D-4FCF-A439-8C7F7B639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3911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bullet-text-520-1">
            <a:extLst xmlns:a="http://schemas.openxmlformats.org/drawingml/2006/main">
              <a:ext uri="{FF2B5EF4-FFF2-40B4-BE49-F238E27FC236}">
                <a16:creationId xmlns:a16="http://schemas.microsoft.com/office/drawing/2014/main" id="{CFD704E2-69D2-426A-8E9A-14A35BC671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314950"/>
            <a:ext cx="10344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Top 5–8 target feed position</a:t>
            </a:r>
          </a:p>
        </p:txBody>
      </p:sp>
      <p:sp>
        <p:nvSpPr>
          <p:cNvPr id="29" name="bullet-520-2">
            <a:extLst xmlns:a="http://schemas.openxmlformats.org/drawingml/2006/main">
              <a:ext uri="{FF2B5EF4-FFF2-40B4-BE49-F238E27FC236}">
                <a16:creationId xmlns:a16="http://schemas.microsoft.com/office/drawing/2014/main" id="{FF653B25-9DC9-406D-9931-9B6C650434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75310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0" name="bullet-text-520-2">
            <a:extLst xmlns:a="http://schemas.openxmlformats.org/drawingml/2006/main">
              <a:ext uri="{FF2B5EF4-FFF2-40B4-BE49-F238E27FC236}">
                <a16:creationId xmlns:a16="http://schemas.microsoft.com/office/drawing/2014/main" id="{AA7572BE-947E-4FD4-92D9-F6D982A86E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676900"/>
            <a:ext cx="10344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Investment increased only when placement and unit economics support it</a:t>
            </a:r>
          </a:p>
        </p:txBody>
      </p:sp>
    </p:spTree>
    <p:extLst>
      <p:ext uri="{BB962C8B-B14F-4D97-AF65-F5344CB8AC3E}">
        <p14:creationId xmlns:p14="http://schemas.microsoft.com/office/powerpoint/2010/main" val="1058942053"/>
      </p:ext>
    </p:extLst>
  </p:cSld>
</p:sld>
</file>

<file path=ppt/slides/slide21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34" name="gold-cap-21">
            <a:extLst xmlns:a="http://schemas.openxmlformats.org/drawingml/2006/main">
              <a:ext uri="{FF2B5EF4-FFF2-40B4-BE49-F238E27FC236}">
                <a16:creationId xmlns:a16="http://schemas.microsoft.com/office/drawing/2014/main" id="{7489419A-B8CE-4721-808B-0A7ACDD653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21">
            <a:extLst xmlns:a="http://schemas.openxmlformats.org/drawingml/2006/main">
              <a:ext uri="{FF2B5EF4-FFF2-40B4-BE49-F238E27FC236}">
                <a16:creationId xmlns:a16="http://schemas.microsoft.com/office/drawing/2014/main" id="{C2EA7AE4-D730-4457-B500-B91CEE9752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RECENT PRESENTATION FOR OPENTABLE</a:t>
            </a:r>
          </a:p>
        </p:txBody>
      </p:sp>
      <p:sp>
        <p:nvSpPr>
          <p:cNvPr id="3" name="title-21">
            <a:extLst xmlns:a="http://schemas.openxmlformats.org/drawingml/2006/main">
              <a:ext uri="{FF2B5EF4-FFF2-40B4-BE49-F238E27FC236}">
                <a16:creationId xmlns:a16="http://schemas.microsoft.com/office/drawing/2014/main" id="{3AEFEF81-BFBB-46A8-867D-F0B1C72DF1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Booking-source shifts revealed a quality-of-demand problem, not a traffic problem</a:t>
            </a:r>
          </a:p>
        </p:txBody>
      </p:sp>
      <p:sp>
        <p:nvSpPr>
          <p:cNvPr id="4" name="subtitle-21">
            <a:extLst xmlns:a="http://schemas.openxmlformats.org/drawingml/2006/main">
              <a:ext uri="{FF2B5EF4-FFF2-40B4-BE49-F238E27FC236}">
                <a16:creationId xmlns:a16="http://schemas.microsoft.com/office/drawing/2014/main" id="{A4DBFAD1-4FCC-4D44-9F18-523F4A0053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assessment reframed year-over-year channel changes into a retention, contribution, and inventory-control question.</a:t>
            </a:r>
          </a:p>
        </p:txBody>
      </p:sp>
      <p:sp>
        <p:nvSpPr>
          <p:cNvPr id="5" name="footer-rule-21">
            <a:extLst xmlns:a="http://schemas.openxmlformats.org/drawingml/2006/main">
              <a:ext uri="{FF2B5EF4-FFF2-40B4-BE49-F238E27FC236}">
                <a16:creationId xmlns:a16="http://schemas.microsoft.com/office/drawing/2014/main" id="{F3603679-B79C-473D-9CD9-AAEA8EC79A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21">
            <a:extLst xmlns:a="http://schemas.openxmlformats.org/drawingml/2006/main">
              <a:ext uri="{FF2B5EF4-FFF2-40B4-BE49-F238E27FC236}">
                <a16:creationId xmlns:a16="http://schemas.microsoft.com/office/drawing/2014/main" id="{19A33252-2A61-4A44-80B9-6FAE31A6A4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21">
            <a:extLst xmlns:a="http://schemas.openxmlformats.org/drawingml/2006/main">
              <a:ext uri="{FF2B5EF4-FFF2-40B4-BE49-F238E27FC236}">
                <a16:creationId xmlns:a16="http://schemas.microsoft.com/office/drawing/2014/main" id="{52AD4408-487F-4F7E-820D-2CE5E224C9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21</a:t>
            </a:r>
          </a:p>
        </p:txBody>
      </p:sp>
      <p:sp>
        <p:nvSpPr>
          <p:cNvPr id="8" name="opentable-zero">
            <a:extLst xmlns:a="http://schemas.openxmlformats.org/drawingml/2006/main">
              <a:ext uri="{FF2B5EF4-FFF2-40B4-BE49-F238E27FC236}">
                <a16:creationId xmlns:a16="http://schemas.microsoft.com/office/drawing/2014/main" id="{C57BB042-5ED7-4A8D-AFEC-00320AEC79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2266950"/>
            <a:ext cx="9525" cy="3790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F93A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ot-label-0">
            <a:extLst xmlns:a="http://schemas.openxmlformats.org/drawingml/2006/main">
              <a:ext uri="{FF2B5EF4-FFF2-40B4-BE49-F238E27FC236}">
                <a16:creationId xmlns:a16="http://schemas.microsoft.com/office/drawing/2014/main" id="{2F5818E2-E7C5-4F1C-83C9-44F145866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343150"/>
            <a:ext cx="2667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Out of town</a:t>
            </a:r>
          </a:p>
        </p:txBody>
      </p:sp>
      <p:sp>
        <p:nvSpPr>
          <p:cNvPr id="10" name="ot-bar-0">
            <a:extLst xmlns:a="http://schemas.openxmlformats.org/drawingml/2006/main">
              <a:ext uri="{FF2B5EF4-FFF2-40B4-BE49-F238E27FC236}">
                <a16:creationId xmlns:a16="http://schemas.microsoft.com/office/drawing/2014/main" id="{55C10ACC-7589-47A4-A388-12C89E8765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2381250"/>
            <a:ext cx="189166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2C79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ot-value-0">
            <a:extLst xmlns:a="http://schemas.openxmlformats.org/drawingml/2006/main">
              <a:ext uri="{FF2B5EF4-FFF2-40B4-BE49-F238E27FC236}">
                <a16:creationId xmlns:a16="http://schemas.microsoft.com/office/drawing/2014/main" id="{1A0BBFF3-CD9A-4914-A3E6-B619B0B46B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40215" y="2343150"/>
            <a:ext cx="647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2C79B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52C79B"/>
                </a:solidFill>
                <a:latin typeface="Menlo"/>
                <a:ea typeface="Menlo"/>
                <a:cs typeface="Menlo"/>
              </a:rPr>
              <a:t>+33.1%</a:t>
            </a:r>
          </a:p>
        </p:txBody>
      </p:sp>
      <p:sp>
        <p:nvSpPr>
          <p:cNvPr id="12" name="ot-label-1">
            <a:extLst xmlns:a="http://schemas.openxmlformats.org/drawingml/2006/main">
              <a:ext uri="{FF2B5EF4-FFF2-40B4-BE49-F238E27FC236}">
                <a16:creationId xmlns:a16="http://schemas.microsoft.com/office/drawing/2014/main" id="{C2007804-1F2A-4128-99F6-4D8CFFEA89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790825"/>
            <a:ext cx="2667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Phone</a:t>
            </a:r>
          </a:p>
        </p:txBody>
      </p:sp>
      <p:sp>
        <p:nvSpPr>
          <p:cNvPr id="13" name="ot-bar-1">
            <a:extLst xmlns:a="http://schemas.openxmlformats.org/drawingml/2006/main">
              <a:ext uri="{FF2B5EF4-FFF2-40B4-BE49-F238E27FC236}">
                <a16:creationId xmlns:a16="http://schemas.microsoft.com/office/drawing/2014/main" id="{E7BECE91-AFF4-4C5B-8916-40B693F139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2828925"/>
            <a:ext cx="40576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2C79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ot-value-1">
            <a:extLst xmlns:a="http://schemas.openxmlformats.org/drawingml/2006/main">
              <a:ext uri="{FF2B5EF4-FFF2-40B4-BE49-F238E27FC236}">
                <a16:creationId xmlns:a16="http://schemas.microsoft.com/office/drawing/2014/main" id="{20D7D63C-E507-4133-8CA4-632D017167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4315" y="2790825"/>
            <a:ext cx="647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2C79B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52C79B"/>
                </a:solidFill>
                <a:latin typeface="Menlo"/>
                <a:ea typeface="Menlo"/>
                <a:cs typeface="Menlo"/>
              </a:rPr>
              <a:t>+7.1%</a:t>
            </a:r>
          </a:p>
        </p:txBody>
      </p:sp>
      <p:sp>
        <p:nvSpPr>
          <p:cNvPr id="15" name="ot-label-2">
            <a:extLst xmlns:a="http://schemas.openxmlformats.org/drawingml/2006/main">
              <a:ext uri="{FF2B5EF4-FFF2-40B4-BE49-F238E27FC236}">
                <a16:creationId xmlns:a16="http://schemas.microsoft.com/office/drawing/2014/main" id="{447CFCBB-593D-4E21-8186-9025C43F2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0"/>
            <a:ext cx="2667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OpenTable</a:t>
            </a:r>
          </a:p>
        </p:txBody>
      </p:sp>
      <p:sp>
        <p:nvSpPr>
          <p:cNvPr id="16" name="ot-bar-2">
            <a:extLst xmlns:a="http://schemas.openxmlformats.org/drawingml/2006/main">
              <a:ext uri="{FF2B5EF4-FFF2-40B4-BE49-F238E27FC236}">
                <a16:creationId xmlns:a16="http://schemas.microsoft.com/office/drawing/2014/main" id="{D495D7CF-B5CF-43F9-A7DC-B175562E84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76600"/>
            <a:ext cx="171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766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ot-value-2">
            <a:extLst xmlns:a="http://schemas.openxmlformats.org/drawingml/2006/main">
              <a:ext uri="{FF2B5EF4-FFF2-40B4-BE49-F238E27FC236}">
                <a16:creationId xmlns:a16="http://schemas.microsoft.com/office/drawing/2014/main" id="{77B9F1F7-679B-46F8-87EF-D969D9F2F4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238500"/>
            <a:ext cx="647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F1766D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F1766D"/>
                </a:solidFill>
                <a:latin typeface="Menlo"/>
                <a:ea typeface="Menlo"/>
                <a:cs typeface="Menlo"/>
              </a:rPr>
              <a:t>-2.2%</a:t>
            </a:r>
          </a:p>
        </p:txBody>
      </p:sp>
      <p:sp>
        <p:nvSpPr>
          <p:cNvPr id="18" name="ot-label-3">
            <a:extLst xmlns:a="http://schemas.openxmlformats.org/drawingml/2006/main">
              <a:ext uri="{FF2B5EF4-FFF2-40B4-BE49-F238E27FC236}">
                <a16:creationId xmlns:a16="http://schemas.microsoft.com/office/drawing/2014/main" id="{99F0BC5C-78B8-4142-88A4-5AF41E87DC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86175"/>
            <a:ext cx="2667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Walk-in</a:t>
            </a:r>
          </a:p>
        </p:txBody>
      </p:sp>
      <p:sp>
        <p:nvSpPr>
          <p:cNvPr id="19" name="ot-bar-3">
            <a:extLst xmlns:a="http://schemas.openxmlformats.org/drawingml/2006/main">
              <a:ext uri="{FF2B5EF4-FFF2-40B4-BE49-F238E27FC236}">
                <a16:creationId xmlns:a16="http://schemas.microsoft.com/office/drawing/2014/main" id="{50AAEF4D-2F24-4029-98EB-967F3011EE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0" y="3724275"/>
            <a:ext cx="285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766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ot-value-3">
            <a:extLst xmlns:a="http://schemas.openxmlformats.org/drawingml/2006/main">
              <a:ext uri="{FF2B5EF4-FFF2-40B4-BE49-F238E27FC236}">
                <a16:creationId xmlns:a16="http://schemas.microsoft.com/office/drawing/2014/main" id="{1337427D-A22A-4CD0-B346-C067E16BAE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3686175"/>
            <a:ext cx="647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F1766D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F1766D"/>
                </a:solidFill>
                <a:latin typeface="Menlo"/>
                <a:ea typeface="Menlo"/>
                <a:cs typeface="Menlo"/>
              </a:rPr>
              <a:t>-5.0%</a:t>
            </a:r>
          </a:p>
        </p:txBody>
      </p:sp>
      <p:sp>
        <p:nvSpPr>
          <p:cNvPr id="21" name="ot-label-4">
            <a:extLst xmlns:a="http://schemas.openxmlformats.org/drawingml/2006/main">
              <a:ext uri="{FF2B5EF4-FFF2-40B4-BE49-F238E27FC236}">
                <a16:creationId xmlns:a16="http://schemas.microsoft.com/office/drawing/2014/main" id="{0238DE44-81F0-4C73-99EF-FD9D0AF905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133850"/>
            <a:ext cx="2667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Full book</a:t>
            </a:r>
          </a:p>
        </p:txBody>
      </p:sp>
      <p:sp>
        <p:nvSpPr>
          <p:cNvPr id="22" name="ot-bar-4">
            <a:extLst xmlns:a="http://schemas.openxmlformats.org/drawingml/2006/main">
              <a:ext uri="{FF2B5EF4-FFF2-40B4-BE49-F238E27FC236}">
                <a16:creationId xmlns:a16="http://schemas.microsoft.com/office/drawing/2014/main" id="{4544D2AA-5FC8-4BC9-BD3C-38898FF9F3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7045" y="4171950"/>
            <a:ext cx="49720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766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ot-value-4">
            <a:extLst xmlns:a="http://schemas.openxmlformats.org/drawingml/2006/main">
              <a:ext uri="{FF2B5EF4-FFF2-40B4-BE49-F238E27FC236}">
                <a16:creationId xmlns:a16="http://schemas.microsoft.com/office/drawing/2014/main" id="{BA81B6EF-E521-479B-ACFA-02523D8DF8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4095" y="4133850"/>
            <a:ext cx="647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F1766D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F1766D"/>
                </a:solidFill>
                <a:latin typeface="Menlo"/>
                <a:ea typeface="Menlo"/>
                <a:cs typeface="Menlo"/>
              </a:rPr>
              <a:t>-8.7%</a:t>
            </a:r>
          </a:p>
        </p:txBody>
      </p:sp>
      <p:sp>
        <p:nvSpPr>
          <p:cNvPr id="24" name="ot-label-5">
            <a:extLst xmlns:a="http://schemas.openxmlformats.org/drawingml/2006/main">
              <a:ext uri="{FF2B5EF4-FFF2-40B4-BE49-F238E27FC236}">
                <a16:creationId xmlns:a16="http://schemas.microsoft.com/office/drawing/2014/main" id="{DF65E0F8-2DA2-4E75-9D67-90E50E094A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581525"/>
            <a:ext cx="2667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Last minute</a:t>
            </a:r>
          </a:p>
        </p:txBody>
      </p:sp>
      <p:sp>
        <p:nvSpPr>
          <p:cNvPr id="25" name="ot-bar-5">
            <a:extLst xmlns:a="http://schemas.openxmlformats.org/drawingml/2006/main">
              <a:ext uri="{FF2B5EF4-FFF2-40B4-BE49-F238E27FC236}">
                <a16:creationId xmlns:a16="http://schemas.microsoft.com/office/drawing/2014/main" id="{512E1318-7A7B-4240-B4AA-01BC1776A7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62750" y="4619625"/>
            <a:ext cx="571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766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ot-value-5">
            <a:extLst xmlns:a="http://schemas.openxmlformats.org/drawingml/2006/main">
              <a:ext uri="{FF2B5EF4-FFF2-40B4-BE49-F238E27FC236}">
                <a16:creationId xmlns:a16="http://schemas.microsoft.com/office/drawing/2014/main" id="{9A190062-5744-439B-8F40-848EA8A2F1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800" y="4581525"/>
            <a:ext cx="647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F1766D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F1766D"/>
                </a:solidFill>
                <a:latin typeface="Menlo"/>
                <a:ea typeface="Menlo"/>
                <a:cs typeface="Menlo"/>
              </a:rPr>
              <a:t>-10.0%</a:t>
            </a:r>
          </a:p>
        </p:txBody>
      </p:sp>
      <p:sp>
        <p:nvSpPr>
          <p:cNvPr id="27" name="ot-label-6">
            <a:extLst xmlns:a="http://schemas.openxmlformats.org/drawingml/2006/main">
              <a:ext uri="{FF2B5EF4-FFF2-40B4-BE49-F238E27FC236}">
                <a16:creationId xmlns:a16="http://schemas.microsoft.com/office/drawing/2014/main" id="{52F4CD81-6DE1-4E1B-8C82-C1B95619C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029200"/>
            <a:ext cx="2667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First time</a:t>
            </a:r>
          </a:p>
        </p:txBody>
      </p:sp>
      <p:sp>
        <p:nvSpPr>
          <p:cNvPr id="28" name="ot-bar-6">
            <a:extLst xmlns:a="http://schemas.openxmlformats.org/drawingml/2006/main">
              <a:ext uri="{FF2B5EF4-FFF2-40B4-BE49-F238E27FC236}">
                <a16:creationId xmlns:a16="http://schemas.microsoft.com/office/drawing/2014/main" id="{B2C61756-FB5A-4741-BC73-0E0932B052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02730" y="5067300"/>
            <a:ext cx="73152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766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9" name="ot-value-6">
            <a:extLst xmlns:a="http://schemas.openxmlformats.org/drawingml/2006/main">
              <a:ext uri="{FF2B5EF4-FFF2-40B4-BE49-F238E27FC236}">
                <a16:creationId xmlns:a16="http://schemas.microsoft.com/office/drawing/2014/main" id="{C9A49FA7-099E-4C45-9D04-CF96B1B2D2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59780" y="5029200"/>
            <a:ext cx="647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F1766D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F1766D"/>
                </a:solidFill>
                <a:latin typeface="Menlo"/>
                <a:ea typeface="Menlo"/>
                <a:cs typeface="Menlo"/>
              </a:rPr>
              <a:t>-12.8%</a:t>
            </a:r>
          </a:p>
        </p:txBody>
      </p:sp>
      <p:sp>
        <p:nvSpPr>
          <p:cNvPr id="30" name="ot-label-7">
            <a:extLst xmlns:a="http://schemas.openxmlformats.org/drawingml/2006/main">
              <a:ext uri="{FF2B5EF4-FFF2-40B4-BE49-F238E27FC236}">
                <a16:creationId xmlns:a16="http://schemas.microsoft.com/office/drawing/2014/main" id="{30A8C459-DADD-4840-A019-8AE856EA65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476875"/>
            <a:ext cx="2667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RestRef</a:t>
            </a:r>
          </a:p>
        </p:txBody>
      </p:sp>
      <p:sp>
        <p:nvSpPr>
          <p:cNvPr id="31" name="ot-bar-7">
            <a:extLst xmlns:a="http://schemas.openxmlformats.org/drawingml/2006/main">
              <a:ext uri="{FF2B5EF4-FFF2-40B4-BE49-F238E27FC236}">
                <a16:creationId xmlns:a16="http://schemas.microsoft.com/office/drawing/2014/main" id="{5DBDED36-0C7C-498D-8B30-078A7A345E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3845" y="5514975"/>
            <a:ext cx="324040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766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2" name="ot-value-7">
            <a:extLst xmlns:a="http://schemas.openxmlformats.org/drawingml/2006/main">
              <a:ext uri="{FF2B5EF4-FFF2-40B4-BE49-F238E27FC236}">
                <a16:creationId xmlns:a16="http://schemas.microsoft.com/office/drawing/2014/main" id="{3FDE8D0F-48C9-40E7-82B1-C80C459B8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0895" y="5476875"/>
            <a:ext cx="647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F1766D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F1766D"/>
                </a:solidFill>
                <a:latin typeface="Menlo"/>
                <a:ea typeface="Menlo"/>
                <a:cs typeface="Menlo"/>
              </a:rPr>
              <a:t>-56.7%</a:t>
            </a:r>
          </a:p>
        </p:txBody>
      </p:sp>
      <p:sp>
        <p:nvSpPr>
          <p:cNvPr id="33" name="ot-period">
            <a:extLst xmlns:a="http://schemas.openxmlformats.org/drawingml/2006/main">
              <a:ext uri="{FF2B5EF4-FFF2-40B4-BE49-F238E27FC236}">
                <a16:creationId xmlns:a16="http://schemas.microsoft.com/office/drawing/2014/main" id="{A752DE7A-F52D-409A-9CDD-A7C4E43881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56197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7F93AA"/>
                </a:solidFill>
                <a:latin typeface="Menlo"/>
                <a:ea typeface="Menlo"/>
                <a:cs typeface="Menlo"/>
              </a:rPr>
              <a:t>CURRENT MARCH VS PRIOR MARCH</a:t>
            </a:r>
          </a:p>
        </p:txBody>
      </p:sp>
    </p:spTree>
    <p:extLst>
      <p:ext uri="{BB962C8B-B14F-4D97-AF65-F5344CB8AC3E}">
        <p14:creationId xmlns:p14="http://schemas.microsoft.com/office/powerpoint/2010/main" val="1417730960"/>
      </p:ext>
    </p:extLst>
  </p:cSld>
</p:sld>
</file>

<file path=ppt/slides/slide22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gold-cap-22">
            <a:extLst xmlns:a="http://schemas.openxmlformats.org/drawingml/2006/main">
              <a:ext uri="{FF2B5EF4-FFF2-40B4-BE49-F238E27FC236}">
                <a16:creationId xmlns:a16="http://schemas.microsoft.com/office/drawing/2014/main" id="{02C72F56-64C1-49A1-BEEB-7F57C75518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22">
            <a:extLst xmlns:a="http://schemas.openxmlformats.org/drawingml/2006/main">
              <a:ext uri="{FF2B5EF4-FFF2-40B4-BE49-F238E27FC236}">
                <a16:creationId xmlns:a16="http://schemas.microsoft.com/office/drawing/2014/main" id="{BFBB1ACB-543D-4009-A40F-28E7508FE2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RECENT PRESENTATION FOR OPENTABLE</a:t>
            </a:r>
          </a:p>
        </p:txBody>
      </p:sp>
      <p:sp>
        <p:nvSpPr>
          <p:cNvPr id="3" name="title-22">
            <a:extLst xmlns:a="http://schemas.openxmlformats.org/drawingml/2006/main">
              <a:ext uri="{FF2B5EF4-FFF2-40B4-BE49-F238E27FC236}">
                <a16:creationId xmlns:a16="http://schemas.microsoft.com/office/drawing/2014/main" id="{D8F35B5F-3E6F-4367-BE7D-60D324DA57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The recommendation protected local loyalty while monetizing visitor demand</a:t>
            </a:r>
          </a:p>
        </p:txBody>
      </p:sp>
      <p:sp>
        <p:nvSpPr>
          <p:cNvPr id="4" name="subtitle-22">
            <a:extLst xmlns:a="http://schemas.openxmlformats.org/drawingml/2006/main">
              <a:ext uri="{FF2B5EF4-FFF2-40B4-BE49-F238E27FC236}">
                <a16:creationId xmlns:a16="http://schemas.microsoft.com/office/drawing/2014/main" id="{219B9AF2-1A24-4354-9F44-C5C987F317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answer was not to reject demand — it was to manage inventory, segment customers, and judge channels by contribution and lifetime value.</a:t>
            </a:r>
          </a:p>
        </p:txBody>
      </p:sp>
      <p:sp>
        <p:nvSpPr>
          <p:cNvPr id="5" name="footer-rule-22">
            <a:extLst xmlns:a="http://schemas.openxmlformats.org/drawingml/2006/main">
              <a:ext uri="{FF2B5EF4-FFF2-40B4-BE49-F238E27FC236}">
                <a16:creationId xmlns:a16="http://schemas.microsoft.com/office/drawing/2014/main" id="{B3563E25-F4FF-406A-822D-20D7F53856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22">
            <a:extLst xmlns:a="http://schemas.openxmlformats.org/drawingml/2006/main">
              <a:ext uri="{FF2B5EF4-FFF2-40B4-BE49-F238E27FC236}">
                <a16:creationId xmlns:a16="http://schemas.microsoft.com/office/drawing/2014/main" id="{E565987E-DE04-4157-B028-FB7B23B28F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22">
            <a:extLst xmlns:a="http://schemas.openxmlformats.org/drawingml/2006/main">
              <a:ext uri="{FF2B5EF4-FFF2-40B4-BE49-F238E27FC236}">
                <a16:creationId xmlns:a16="http://schemas.microsoft.com/office/drawing/2014/main" id="{14B439DD-EA91-405D-B98E-E7C51B2D8A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22</a:t>
            </a:r>
          </a:p>
        </p:txBody>
      </p:sp>
      <p:sp>
        <p:nvSpPr>
          <p:cNvPr id="8" name="ot-action-0">
            <a:extLst xmlns:a="http://schemas.openxmlformats.org/drawingml/2006/main">
              <a:ext uri="{FF2B5EF4-FFF2-40B4-BE49-F238E27FC236}">
                <a16:creationId xmlns:a16="http://schemas.microsoft.com/office/drawing/2014/main" id="{DB9BC89D-3C42-45AA-8792-34816DFA80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5257800" cy="1600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ot-action-num-0">
            <a:extLst xmlns:a="http://schemas.openxmlformats.org/drawingml/2006/main">
              <a:ext uri="{FF2B5EF4-FFF2-40B4-BE49-F238E27FC236}">
                <a16:creationId xmlns:a16="http://schemas.microsoft.com/office/drawing/2014/main" id="{CEEF347F-4851-4C05-81D7-085D67A361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495550"/>
            <a:ext cx="533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>
                <a:solidFill>
                  <a:srgbClr val="D3A94F"/>
                </a:solidFill>
                <a:latin typeface="Georgia"/>
                <a:ea typeface="Georgia"/>
                <a:cs typeface="Georgia"/>
              </a:defRPr>
            </a:pPr>
            <a:r>
              <a:rPr sz="1800">
                <a:solidFill>
                  <a:srgbClr val="D3A94F"/>
                </a:solidFill>
                <a:latin typeface="Georgia"/>
                <a:ea typeface="Georgia"/>
                <a:cs typeface="Georgia"/>
              </a:rPr>
              <a:t>01</a:t>
            </a:r>
          </a:p>
        </p:txBody>
      </p:sp>
      <p:sp>
        <p:nvSpPr>
          <p:cNvPr id="10" name="ot-action-title-0">
            <a:extLst xmlns:a="http://schemas.openxmlformats.org/drawingml/2006/main">
              <a:ext uri="{FF2B5EF4-FFF2-40B4-BE49-F238E27FC236}">
                <a16:creationId xmlns:a16="http://schemas.microsoft.com/office/drawing/2014/main" id="{3BBEA15B-BDDF-47D7-BEEF-8C1C96EB94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2476500"/>
            <a:ext cx="4095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Protect local repeats</a:t>
            </a:r>
          </a:p>
        </p:txBody>
      </p:sp>
      <p:sp>
        <p:nvSpPr>
          <p:cNvPr id="11" name="ot-action-copy-0">
            <a:extLst xmlns:a="http://schemas.openxmlformats.org/drawingml/2006/main">
              <a:ext uri="{FF2B5EF4-FFF2-40B4-BE49-F238E27FC236}">
                <a16:creationId xmlns:a16="http://schemas.microsoft.com/office/drawing/2014/main" id="{8C49288B-3326-452D-985B-8BEB811040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2971800"/>
            <a:ext cx="40957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Reserve a controlled share of inventory for repeat local guests.</a:t>
            </a:r>
          </a:p>
        </p:txBody>
      </p:sp>
      <p:sp>
        <p:nvSpPr>
          <p:cNvPr id="12" name="ot-action-1">
            <a:extLst xmlns:a="http://schemas.openxmlformats.org/drawingml/2006/main">
              <a:ext uri="{FF2B5EF4-FFF2-40B4-BE49-F238E27FC236}">
                <a16:creationId xmlns:a16="http://schemas.microsoft.com/office/drawing/2014/main" id="{F5975A7C-2083-47FC-B594-4D240CECCF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266950"/>
            <a:ext cx="5257800" cy="1600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ot-action-num-1">
            <a:extLst xmlns:a="http://schemas.openxmlformats.org/drawingml/2006/main">
              <a:ext uri="{FF2B5EF4-FFF2-40B4-BE49-F238E27FC236}">
                <a16:creationId xmlns:a16="http://schemas.microsoft.com/office/drawing/2014/main" id="{3A0ED437-8065-4625-A4DC-F6314BB0A0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2495550"/>
            <a:ext cx="533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>
                <a:solidFill>
                  <a:srgbClr val="D3A94F"/>
                </a:solidFill>
                <a:latin typeface="Georgia"/>
                <a:ea typeface="Georgia"/>
                <a:cs typeface="Georgia"/>
              </a:defRPr>
            </a:pPr>
            <a:r>
              <a:rPr sz="1800">
                <a:solidFill>
                  <a:srgbClr val="D3A94F"/>
                </a:solidFill>
                <a:latin typeface="Georgia"/>
                <a:ea typeface="Georgia"/>
                <a:cs typeface="Georgia"/>
              </a:rPr>
              <a:t>02</a:t>
            </a:r>
          </a:p>
        </p:txBody>
      </p:sp>
      <p:sp>
        <p:nvSpPr>
          <p:cNvPr id="14" name="ot-action-title-1">
            <a:extLst xmlns:a="http://schemas.openxmlformats.org/drawingml/2006/main">
              <a:ext uri="{FF2B5EF4-FFF2-40B4-BE49-F238E27FC236}">
                <a16:creationId xmlns:a16="http://schemas.microsoft.com/office/drawing/2014/main" id="{9325C913-A124-4FB9-A235-8C967716E2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72300" y="2476500"/>
            <a:ext cx="4095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Monetize visitor demand</a:t>
            </a:r>
          </a:p>
        </p:txBody>
      </p:sp>
      <p:sp>
        <p:nvSpPr>
          <p:cNvPr id="15" name="ot-action-copy-1">
            <a:extLst xmlns:a="http://schemas.openxmlformats.org/drawingml/2006/main">
              <a:ext uri="{FF2B5EF4-FFF2-40B4-BE49-F238E27FC236}">
                <a16:creationId xmlns:a16="http://schemas.microsoft.com/office/drawing/2014/main" id="{126E41C2-8870-4BB0-BDE8-7B6154EA72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72300" y="2971800"/>
            <a:ext cx="40957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Use shoulder times, deposits, waitlist, and pacing to capture high-intent traffic.</a:t>
            </a:r>
          </a:p>
        </p:txBody>
      </p:sp>
      <p:sp>
        <p:nvSpPr>
          <p:cNvPr id="16" name="ot-action-2">
            <a:extLst xmlns:a="http://schemas.openxmlformats.org/drawingml/2006/main">
              <a:ext uri="{FF2B5EF4-FFF2-40B4-BE49-F238E27FC236}">
                <a16:creationId xmlns:a16="http://schemas.microsoft.com/office/drawing/2014/main" id="{18A179E9-F633-47F6-AD08-E77D47C445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114800"/>
            <a:ext cx="5257800" cy="1600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ot-action-num-2">
            <a:extLst xmlns:a="http://schemas.openxmlformats.org/drawingml/2006/main">
              <a:ext uri="{FF2B5EF4-FFF2-40B4-BE49-F238E27FC236}">
                <a16:creationId xmlns:a16="http://schemas.microsoft.com/office/drawing/2014/main" id="{666EA097-1AC0-458D-9DDC-2E31B5DCF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4343400"/>
            <a:ext cx="533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>
                <a:solidFill>
                  <a:srgbClr val="D3A94F"/>
                </a:solidFill>
                <a:latin typeface="Georgia"/>
                <a:ea typeface="Georgia"/>
                <a:cs typeface="Georgia"/>
              </a:defRPr>
            </a:pPr>
            <a:r>
              <a:rPr sz="1800">
                <a:solidFill>
                  <a:srgbClr val="D3A94F"/>
                </a:solidFill>
                <a:latin typeface="Georgia"/>
                <a:ea typeface="Georgia"/>
                <a:cs typeface="Georgia"/>
              </a:rPr>
              <a:t>03</a:t>
            </a:r>
          </a:p>
        </p:txBody>
      </p:sp>
      <p:sp>
        <p:nvSpPr>
          <p:cNvPr id="18" name="ot-action-title-2">
            <a:extLst xmlns:a="http://schemas.openxmlformats.org/drawingml/2006/main">
              <a:ext uri="{FF2B5EF4-FFF2-40B4-BE49-F238E27FC236}">
                <a16:creationId xmlns:a16="http://schemas.microsoft.com/office/drawing/2014/main" id="{FD4624F8-68E0-42EC-99EC-67A2150C14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4324350"/>
            <a:ext cx="4095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Segment the database</a:t>
            </a:r>
          </a:p>
        </p:txBody>
      </p:sp>
      <p:sp>
        <p:nvSpPr>
          <p:cNvPr id="19" name="ot-action-copy-2">
            <a:extLst xmlns:a="http://schemas.openxmlformats.org/drawingml/2006/main">
              <a:ext uri="{FF2B5EF4-FFF2-40B4-BE49-F238E27FC236}">
                <a16:creationId xmlns:a16="http://schemas.microsoft.com/office/drawing/2014/main" id="{14ECE3E4-96CB-4822-B326-5E01B445BD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4819650"/>
            <a:ext cx="40957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Build distinct messaging and reactivation paths for visitor, local, and repeat cohorts.</a:t>
            </a:r>
          </a:p>
        </p:txBody>
      </p:sp>
      <p:sp>
        <p:nvSpPr>
          <p:cNvPr id="20" name="ot-action-3">
            <a:extLst xmlns:a="http://schemas.openxmlformats.org/drawingml/2006/main">
              <a:ext uri="{FF2B5EF4-FFF2-40B4-BE49-F238E27FC236}">
                <a16:creationId xmlns:a16="http://schemas.microsoft.com/office/drawing/2014/main" id="{B7F71B38-055C-4F3E-B591-B58451F934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4114800"/>
            <a:ext cx="5257800" cy="1600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ot-action-num-3">
            <a:extLst xmlns:a="http://schemas.openxmlformats.org/drawingml/2006/main">
              <a:ext uri="{FF2B5EF4-FFF2-40B4-BE49-F238E27FC236}">
                <a16:creationId xmlns:a16="http://schemas.microsoft.com/office/drawing/2014/main" id="{060EFE26-62B0-4564-AAE3-3F4BF65EC6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4343400"/>
            <a:ext cx="533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800">
                <a:solidFill>
                  <a:srgbClr val="D3A94F"/>
                </a:solidFill>
                <a:latin typeface="Georgia"/>
                <a:ea typeface="Georgia"/>
                <a:cs typeface="Georgia"/>
              </a:defRPr>
            </a:pPr>
            <a:r>
              <a:rPr sz="1800">
                <a:solidFill>
                  <a:srgbClr val="D3A94F"/>
                </a:solidFill>
                <a:latin typeface="Georgia"/>
                <a:ea typeface="Georgia"/>
                <a:cs typeface="Georgia"/>
              </a:rPr>
              <a:t>04</a:t>
            </a:r>
          </a:p>
        </p:txBody>
      </p:sp>
      <p:sp>
        <p:nvSpPr>
          <p:cNvPr id="22" name="ot-action-title-3">
            <a:extLst xmlns:a="http://schemas.openxmlformats.org/drawingml/2006/main">
              <a:ext uri="{FF2B5EF4-FFF2-40B4-BE49-F238E27FC236}">
                <a16:creationId xmlns:a16="http://schemas.microsoft.com/office/drawing/2014/main" id="{D2E688E4-2DAD-4BE1-9CD2-221C452F14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72300" y="4324350"/>
            <a:ext cx="4095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Measure contribution</a:t>
            </a:r>
          </a:p>
        </p:txBody>
      </p:sp>
      <p:sp>
        <p:nvSpPr>
          <p:cNvPr id="23" name="ot-action-copy-3">
            <a:extLst xmlns:a="http://schemas.openxmlformats.org/drawingml/2006/main">
              <a:ext uri="{FF2B5EF4-FFF2-40B4-BE49-F238E27FC236}">
                <a16:creationId xmlns:a16="http://schemas.microsoft.com/office/drawing/2014/main" id="{6B669771-C1AE-46C7-B4FF-202C27E65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72300" y="4819650"/>
            <a:ext cx="40957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Evaluate profit and lifetime value — not just the source of the cover.</a:t>
            </a:r>
          </a:p>
        </p:txBody>
      </p:sp>
    </p:spTree>
    <p:extLst>
      <p:ext uri="{BB962C8B-B14F-4D97-AF65-F5344CB8AC3E}">
        <p14:creationId xmlns:p14="http://schemas.microsoft.com/office/powerpoint/2010/main" val="47093202"/>
      </p:ext>
    </p:extLst>
  </p:cSld>
</p:sld>
</file>

<file path=ppt/slides/slide23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7" name="close-cap">
            <a:extLst xmlns:a="http://schemas.openxmlformats.org/drawingml/2006/main">
              <a:ext uri="{FF2B5EF4-FFF2-40B4-BE49-F238E27FC236}">
                <a16:creationId xmlns:a16="http://schemas.microsoft.com/office/drawing/2014/main" id="{2A3A2344-D4DE-4E2F-88C4-7D16B8FC3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close-name">
            <a:extLst xmlns:a="http://schemas.openxmlformats.org/drawingml/2006/main">
              <a:ext uri="{FF2B5EF4-FFF2-40B4-BE49-F238E27FC236}">
                <a16:creationId xmlns:a16="http://schemas.microsoft.com/office/drawing/2014/main" id="{19BFEAD7-D51E-4ADA-965D-05087D6C8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2865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PEDRO GOMEZ-FACCIO</a:t>
            </a:r>
          </a:p>
        </p:txBody>
      </p:sp>
      <p:sp>
        <p:nvSpPr>
          <p:cNvPr id="3" name="close-title">
            <a:extLst xmlns:a="http://schemas.openxmlformats.org/drawingml/2006/main">
              <a:ext uri="{FF2B5EF4-FFF2-40B4-BE49-F238E27FC236}">
                <a16:creationId xmlns:a16="http://schemas.microsoft.com/office/drawing/2014/main" id="{A8BE9705-145E-4791-B849-1DC256A4D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38250"/>
            <a:ext cx="7239000" cy="2571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405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405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Premium creative.</a:t>
            </a:r>
          </a:p>
          <a:p xmlns:a="http://schemas.openxmlformats.org/drawingml/2006/main">
            <a:pPr>
              <a:defRPr sz="405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405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Commercial discipline.</a:t>
            </a:r>
          </a:p>
          <a:p xmlns:a="http://schemas.openxmlformats.org/drawingml/2006/main">
            <a:pPr>
              <a:defRPr sz="405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405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Measurable outcomes.</a:t>
            </a:r>
          </a:p>
        </p:txBody>
      </p:sp>
      <p:sp>
        <p:nvSpPr>
          <p:cNvPr id="4" name="close-panel">
            <a:extLst xmlns:a="http://schemas.openxmlformats.org/drawingml/2006/main">
              <a:ext uri="{FF2B5EF4-FFF2-40B4-BE49-F238E27FC236}">
                <a16:creationId xmlns:a16="http://schemas.microsoft.com/office/drawing/2014/main" id="{0BEAAC6F-20E8-4AB8-8986-FEF8ED4F7C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895350"/>
            <a:ext cx="3143250" cy="485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text">
            <a:extLst xmlns:a="http://schemas.openxmlformats.org/drawingml/2006/main">
              <a:ext uri="{FF2B5EF4-FFF2-40B4-BE49-F238E27FC236}">
                <a16:creationId xmlns:a16="http://schemas.microsoft.com/office/drawing/2014/main" id="{E6DBD8E9-AC5C-43FB-AC73-1D5CE4F266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1238250"/>
            <a:ext cx="23812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MARKETING LEADERSHIP</a:t>
            </a:r>
          </a:p>
        </p:txBody>
      </p:sp>
      <p:sp>
        <p:nvSpPr>
          <p:cNvPr id="6" name="bullet-186-0">
            <a:extLst xmlns:a="http://schemas.openxmlformats.org/drawingml/2006/main">
              <a:ext uri="{FF2B5EF4-FFF2-40B4-BE49-F238E27FC236}">
                <a16:creationId xmlns:a16="http://schemas.microsoft.com/office/drawing/2014/main" id="{82D1162D-5138-47C8-8575-F72502CA35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18478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bullet-text-186-0">
            <a:extLst xmlns:a="http://schemas.openxmlformats.org/drawingml/2006/main">
              <a:ext uri="{FF2B5EF4-FFF2-40B4-BE49-F238E27FC236}">
                <a16:creationId xmlns:a16="http://schemas.microsoft.com/office/drawing/2014/main" id="{5474C577-DE50-4BBE-85BB-217E9F0338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1771650"/>
            <a:ext cx="215265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Brand and campaign systems</a:t>
            </a:r>
          </a:p>
        </p:txBody>
      </p:sp>
      <p:sp>
        <p:nvSpPr>
          <p:cNvPr id="8" name="bullet-186-1">
            <a:extLst xmlns:a="http://schemas.openxmlformats.org/drawingml/2006/main">
              <a:ext uri="{FF2B5EF4-FFF2-40B4-BE49-F238E27FC236}">
                <a16:creationId xmlns:a16="http://schemas.microsoft.com/office/drawing/2014/main" id="{07733CF7-4A4B-4855-AF3A-831619AF82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243840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bullet-text-186-1">
            <a:extLst xmlns:a="http://schemas.openxmlformats.org/drawingml/2006/main">
              <a:ext uri="{FF2B5EF4-FFF2-40B4-BE49-F238E27FC236}">
                <a16:creationId xmlns:a16="http://schemas.microsoft.com/office/drawing/2014/main" id="{750C03F0-AC30-4814-BCDA-BF1A5B96F0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2362200"/>
            <a:ext cx="215265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Property and hospitality storytelling</a:t>
            </a:r>
          </a:p>
        </p:txBody>
      </p:sp>
      <p:sp>
        <p:nvSpPr>
          <p:cNvPr id="10" name="bullet-186-2">
            <a:extLst xmlns:a="http://schemas.openxmlformats.org/drawingml/2006/main">
              <a:ext uri="{FF2B5EF4-FFF2-40B4-BE49-F238E27FC236}">
                <a16:creationId xmlns:a16="http://schemas.microsoft.com/office/drawing/2014/main" id="{2C5F1040-9127-4AB3-AA11-6C0C792D7B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30289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bullet-text-186-2">
            <a:extLst xmlns:a="http://schemas.openxmlformats.org/drawingml/2006/main">
              <a:ext uri="{FF2B5EF4-FFF2-40B4-BE49-F238E27FC236}">
                <a16:creationId xmlns:a16="http://schemas.microsoft.com/office/drawing/2014/main" id="{D91643BF-858E-4007-8399-23EDC0448D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2952750"/>
            <a:ext cx="215265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Digital experience and systems implementation</a:t>
            </a:r>
          </a:p>
        </p:txBody>
      </p:sp>
      <p:sp>
        <p:nvSpPr>
          <p:cNvPr id="12" name="bullet-186-3">
            <a:extLst xmlns:a="http://schemas.openxmlformats.org/drawingml/2006/main">
              <a:ext uri="{FF2B5EF4-FFF2-40B4-BE49-F238E27FC236}">
                <a16:creationId xmlns:a16="http://schemas.microsoft.com/office/drawing/2014/main" id="{AF8727C1-F91A-433C-83B3-F0E08B9F96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361950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bullet-text-186-3">
            <a:extLst xmlns:a="http://schemas.openxmlformats.org/drawingml/2006/main">
              <a:ext uri="{FF2B5EF4-FFF2-40B4-BE49-F238E27FC236}">
                <a16:creationId xmlns:a16="http://schemas.microsoft.com/office/drawing/2014/main" id="{AE7A543D-7517-4904-B7E8-D114571382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3543300"/>
            <a:ext cx="215265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Marketplace growth and commercial analytics</a:t>
            </a:r>
          </a:p>
        </p:txBody>
      </p:sp>
      <p:sp>
        <p:nvSpPr>
          <p:cNvPr id="14" name="bullet-186-4">
            <a:extLst xmlns:a="http://schemas.openxmlformats.org/drawingml/2006/main">
              <a:ext uri="{FF2B5EF4-FFF2-40B4-BE49-F238E27FC236}">
                <a16:creationId xmlns:a16="http://schemas.microsoft.com/office/drawing/2014/main" id="{E1850C39-A33C-4AA4-BCDB-D327C3789F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42100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bullet-text-186-4">
            <a:extLst xmlns:a="http://schemas.openxmlformats.org/drawingml/2006/main">
              <a:ext uri="{FF2B5EF4-FFF2-40B4-BE49-F238E27FC236}">
                <a16:creationId xmlns:a16="http://schemas.microsoft.com/office/drawing/2014/main" id="{C300F21C-7CF6-4270-91F2-CAA4C1C16A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4133850"/>
            <a:ext cx="215265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Client partnership from strategy through launch</a:t>
            </a:r>
          </a:p>
        </p:txBody>
      </p:sp>
      <p:sp>
        <p:nvSpPr>
          <p:cNvPr id="16" name="close-deliverables">
            <a:extLst xmlns:a="http://schemas.openxmlformats.org/drawingml/2006/main">
              <a:ext uri="{FF2B5EF4-FFF2-40B4-BE49-F238E27FC236}">
                <a16:creationId xmlns:a16="http://schemas.microsoft.com/office/drawing/2014/main" id="{755BDB86-6D0A-4272-A861-9A0F89184D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5810250"/>
            <a:ext cx="6667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Menlo"/>
                <a:ea typeface="Menlo"/>
                <a:cs typeface="Menlo"/>
              </a:defRPr>
            </a:pPr>
            <a:r>
              <a:rPr sz="1125">
                <a:solidFill>
                  <a:srgbClr val="AAB9CA"/>
                </a:solidFill>
                <a:latin typeface="Menlo"/>
                <a:ea typeface="Menlo"/>
                <a:cs typeface="Menlo"/>
              </a:rPr>
              <a:t>Editable presentation · embeddable web portfolio · supporting reports included</a:t>
            </a:r>
          </a:p>
        </p:txBody>
      </p:sp>
    </p:spTree>
    <p:extLst>
      <p:ext uri="{BB962C8B-B14F-4D97-AF65-F5344CB8AC3E}">
        <p14:creationId xmlns:p14="http://schemas.microsoft.com/office/powerpoint/2010/main" val="126084515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9" name="gold-cap-3">
            <a:extLst xmlns:a="http://schemas.openxmlformats.org/drawingml/2006/main">
              <a:ext uri="{FF2B5EF4-FFF2-40B4-BE49-F238E27FC236}">
                <a16:creationId xmlns:a16="http://schemas.microsoft.com/office/drawing/2014/main" id="{BB9F9A86-E921-4DC9-B9EF-8A82D7C77B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3">
            <a:extLst xmlns:a="http://schemas.openxmlformats.org/drawingml/2006/main">
              <a:ext uri="{FF2B5EF4-FFF2-40B4-BE49-F238E27FC236}">
                <a16:creationId xmlns:a16="http://schemas.microsoft.com/office/drawing/2014/main" id="{711B3C4A-B5F1-4086-917A-CD3F7C83EA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PROPERTY APPRAISAL</a:t>
            </a:r>
          </a:p>
        </p:txBody>
      </p:sp>
      <p:sp>
        <p:nvSpPr>
          <p:cNvPr id="3" name="title-3">
            <a:extLst xmlns:a="http://schemas.openxmlformats.org/drawingml/2006/main">
              <a:ext uri="{FF2B5EF4-FFF2-40B4-BE49-F238E27FC236}">
                <a16:creationId xmlns:a16="http://schemas.microsoft.com/office/drawing/2014/main" id="{B656EA46-E037-4F34-82AC-54B6139A9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The report made the economics visible — not just the property</a:t>
            </a:r>
          </a:p>
        </p:txBody>
      </p:sp>
      <p:sp>
        <p:nvSpPr>
          <p:cNvPr id="4" name="subtitle-3">
            <a:extLst xmlns:a="http://schemas.openxmlformats.org/drawingml/2006/main">
              <a:ext uri="{FF2B5EF4-FFF2-40B4-BE49-F238E27FC236}">
                <a16:creationId xmlns:a16="http://schemas.microsoft.com/office/drawing/2014/main" id="{6C3B8AF7-571F-4F94-8287-35BB34A2DD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Key operating evidence was surfaced alongside the valuation so decision-makers could assess both asset quality and income potential.</a:t>
            </a:r>
          </a:p>
        </p:txBody>
      </p:sp>
      <p:sp>
        <p:nvSpPr>
          <p:cNvPr id="5" name="footer-rule-3">
            <a:extLst xmlns:a="http://schemas.openxmlformats.org/drawingml/2006/main">
              <a:ext uri="{FF2B5EF4-FFF2-40B4-BE49-F238E27FC236}">
                <a16:creationId xmlns:a16="http://schemas.microsoft.com/office/drawing/2014/main" id="{3D9EDF30-C789-4C84-BF2C-F4CDDF1AF6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3">
            <a:extLst xmlns:a="http://schemas.openxmlformats.org/drawingml/2006/main">
              <a:ext uri="{FF2B5EF4-FFF2-40B4-BE49-F238E27FC236}">
                <a16:creationId xmlns:a16="http://schemas.microsoft.com/office/drawing/2014/main" id="{F1BD5F4C-C222-4B3E-80A5-8BCFABB976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3">
            <a:extLst xmlns:a="http://schemas.openxmlformats.org/drawingml/2006/main">
              <a:ext uri="{FF2B5EF4-FFF2-40B4-BE49-F238E27FC236}">
                <a16:creationId xmlns:a16="http://schemas.microsoft.com/office/drawing/2014/main" id="{667CF8E2-231E-4410-BDA6-7D98ABF9BF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03</a:t>
            </a:r>
          </a:p>
        </p:txBody>
      </p:sp>
      <p:sp>
        <p:nvSpPr>
          <p:cNvPr id="8" name="income-total-panel">
            <a:extLst xmlns:a="http://schemas.openxmlformats.org/drawingml/2006/main">
              <a:ext uri="{FF2B5EF4-FFF2-40B4-BE49-F238E27FC236}">
                <a16:creationId xmlns:a16="http://schemas.microsoft.com/office/drawing/2014/main" id="{4F3742EC-A235-45EC-9F7B-E218DF8990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3352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income-total-cap">
            <a:extLst xmlns:a="http://schemas.openxmlformats.org/drawingml/2006/main">
              <a:ext uri="{FF2B5EF4-FFF2-40B4-BE49-F238E27FC236}">
                <a16:creationId xmlns:a16="http://schemas.microsoft.com/office/drawing/2014/main" id="{9A2DA574-9FA3-4B7D-A79B-8B6B2AA24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66950"/>
            <a:ext cx="3352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income-total-value">
            <a:extLst xmlns:a="http://schemas.openxmlformats.org/drawingml/2006/main">
              <a:ext uri="{FF2B5EF4-FFF2-40B4-BE49-F238E27FC236}">
                <a16:creationId xmlns:a16="http://schemas.microsoft.com/office/drawing/2014/main" id="{5C6F4778-D3DB-4556-872D-9E4621073F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476500"/>
            <a:ext cx="3009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$225,916</a:t>
            </a:r>
          </a:p>
        </p:txBody>
      </p:sp>
      <p:sp>
        <p:nvSpPr>
          <p:cNvPr id="11" name="income-total-label">
            <a:extLst xmlns:a="http://schemas.openxmlformats.org/drawingml/2006/main">
              <a:ext uri="{FF2B5EF4-FFF2-40B4-BE49-F238E27FC236}">
                <a16:creationId xmlns:a16="http://schemas.microsoft.com/office/drawing/2014/main" id="{D0A02A61-2B3A-4570-BBAB-2C5CCF1E8A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086100"/>
            <a:ext cx="3009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DOCUMENTED RENTAL INCOME</a:t>
            </a:r>
          </a:p>
        </p:txBody>
      </p:sp>
      <p:sp>
        <p:nvSpPr>
          <p:cNvPr id="12" name="income-total-note">
            <a:extLst xmlns:a="http://schemas.openxmlformats.org/drawingml/2006/main">
              <a:ext uri="{FF2B5EF4-FFF2-40B4-BE49-F238E27FC236}">
                <a16:creationId xmlns:a16="http://schemas.microsoft.com/office/drawing/2014/main" id="{4CFD12C7-C3A1-45B7-9CA6-6CA70C95CF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409950"/>
            <a:ext cx="3009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Partial-year total, January 3 through June 5</a:t>
            </a:r>
          </a:p>
        </p:txBody>
      </p:sp>
      <p:sp>
        <p:nvSpPr>
          <p:cNvPr id="13" name="operating-income-panel">
            <a:extLst xmlns:a="http://schemas.openxmlformats.org/drawingml/2006/main">
              <a:ext uri="{FF2B5EF4-FFF2-40B4-BE49-F238E27FC236}">
                <a16:creationId xmlns:a16="http://schemas.microsoft.com/office/drawing/2014/main" id="{62414A2F-E9B4-4F02-B9B5-B1A52F26E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66950"/>
            <a:ext cx="33528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operating-income-cap">
            <a:extLst xmlns:a="http://schemas.openxmlformats.org/drawingml/2006/main">
              <a:ext uri="{FF2B5EF4-FFF2-40B4-BE49-F238E27FC236}">
                <a16:creationId xmlns:a16="http://schemas.microsoft.com/office/drawing/2014/main" id="{D7D9C043-B45A-4C7F-B1E0-156649C83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14800" y="2266950"/>
            <a:ext cx="3352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2C79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operating-income-value">
            <a:extLst xmlns:a="http://schemas.openxmlformats.org/drawingml/2006/main">
              <a:ext uri="{FF2B5EF4-FFF2-40B4-BE49-F238E27FC236}">
                <a16:creationId xmlns:a16="http://schemas.microsoft.com/office/drawing/2014/main" id="{20BA333B-9B85-4F5F-80F9-12B2EB70D6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476500"/>
            <a:ext cx="3009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$167,954</a:t>
            </a:r>
          </a:p>
        </p:txBody>
      </p:sp>
      <p:sp>
        <p:nvSpPr>
          <p:cNvPr id="16" name="operating-income-label">
            <a:extLst xmlns:a="http://schemas.openxmlformats.org/drawingml/2006/main">
              <a:ext uri="{FF2B5EF4-FFF2-40B4-BE49-F238E27FC236}">
                <a16:creationId xmlns:a16="http://schemas.microsoft.com/office/drawing/2014/main" id="{634DF408-D158-4472-9B88-2D78ACFCB9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086100"/>
            <a:ext cx="30099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52C79B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52C79B"/>
                </a:solidFill>
                <a:latin typeface="Menlo"/>
                <a:ea typeface="Menlo"/>
                <a:cs typeface="Menlo"/>
              </a:rPr>
              <a:t>ANNUAL OPERATING INCOME</a:t>
            </a:r>
          </a:p>
        </p:txBody>
      </p:sp>
      <p:sp>
        <p:nvSpPr>
          <p:cNvPr id="17" name="operating-income-note">
            <a:extLst xmlns:a="http://schemas.openxmlformats.org/drawingml/2006/main">
              <a:ext uri="{FF2B5EF4-FFF2-40B4-BE49-F238E27FC236}">
                <a16:creationId xmlns:a16="http://schemas.microsoft.com/office/drawing/2014/main" id="{CA04716B-F485-4563-801C-BEF8BFDA68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409950"/>
            <a:ext cx="3009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Based on the report's operating statement</a:t>
            </a:r>
          </a:p>
        </p:txBody>
      </p:sp>
      <p:sp>
        <p:nvSpPr>
          <p:cNvPr id="18" name="net-cashflow-panel">
            <a:extLst xmlns:a="http://schemas.openxmlformats.org/drawingml/2006/main">
              <a:ext uri="{FF2B5EF4-FFF2-40B4-BE49-F238E27FC236}">
                <a16:creationId xmlns:a16="http://schemas.microsoft.com/office/drawing/2014/main" id="{44FC6CBE-7B6A-46C5-A749-BFC2B80AD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66950"/>
            <a:ext cx="39624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net-cashflow-cap">
            <a:extLst xmlns:a="http://schemas.openxmlformats.org/drawingml/2006/main">
              <a:ext uri="{FF2B5EF4-FFF2-40B4-BE49-F238E27FC236}">
                <a16:creationId xmlns:a16="http://schemas.microsoft.com/office/drawing/2014/main" id="{EF665EA7-F938-40F9-9DA9-757F1A561F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266950"/>
            <a:ext cx="39624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BAAF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net-cashflow-value">
            <a:extLst xmlns:a="http://schemas.openxmlformats.org/drawingml/2006/main">
              <a:ext uri="{FF2B5EF4-FFF2-40B4-BE49-F238E27FC236}">
                <a16:creationId xmlns:a16="http://schemas.microsoft.com/office/drawing/2014/main" id="{E2989819-0DD2-497C-B8E5-EAFECBB0A8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2476500"/>
            <a:ext cx="36195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$9,609</a:t>
            </a:r>
          </a:p>
        </p:txBody>
      </p:sp>
      <p:sp>
        <p:nvSpPr>
          <p:cNvPr id="21" name="net-cashflow-label">
            <a:extLst xmlns:a="http://schemas.openxmlformats.org/drawingml/2006/main">
              <a:ext uri="{FF2B5EF4-FFF2-40B4-BE49-F238E27FC236}">
                <a16:creationId xmlns:a16="http://schemas.microsoft.com/office/drawing/2014/main" id="{50554AF9-10ED-499C-8E67-1D1DB1E3CD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3086100"/>
            <a:ext cx="3619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BAAF7"/>
                </a:solidFill>
                <a:latin typeface="Menlo"/>
                <a:ea typeface="Menlo"/>
                <a:cs typeface="Menlo"/>
              </a:defRPr>
            </a:pPr>
            <a:r>
              <a:rPr sz="900" b="1">
                <a:solidFill>
                  <a:srgbClr val="6BAAF7"/>
                </a:solidFill>
                <a:latin typeface="Menlo"/>
                <a:ea typeface="Menlo"/>
                <a:cs typeface="Menlo"/>
              </a:rPr>
              <a:t>NET MONTHLY CASH FLOW</a:t>
            </a:r>
          </a:p>
        </p:txBody>
      </p:sp>
      <p:sp>
        <p:nvSpPr>
          <p:cNvPr id="22" name="net-cashflow-note">
            <a:extLst xmlns:a="http://schemas.openxmlformats.org/drawingml/2006/main">
              <a:ext uri="{FF2B5EF4-FFF2-40B4-BE49-F238E27FC236}">
                <a16:creationId xmlns:a16="http://schemas.microsoft.com/office/drawing/2014/main" id="{A7586CAD-0685-42CA-BD98-05642276ED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3409950"/>
            <a:ext cx="3619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125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After housing expense in the report model</a:t>
            </a:r>
          </a:p>
        </p:txBody>
      </p:sp>
      <p:sp>
        <p:nvSpPr>
          <p:cNvPr id="23" name="appraisal-report-panel">
            <a:extLst xmlns:a="http://schemas.openxmlformats.org/drawingml/2006/main">
              <a:ext uri="{FF2B5EF4-FFF2-40B4-BE49-F238E27FC236}">
                <a16:creationId xmlns:a16="http://schemas.microsoft.com/office/drawing/2014/main" id="{9CEA24B6-63C7-4FD6-AF58-88FDC18E6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324350"/>
            <a:ext cx="11125200" cy="1771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text">
            <a:extLst xmlns:a="http://schemas.openxmlformats.org/drawingml/2006/main">
              <a:ext uri="{FF2B5EF4-FFF2-40B4-BE49-F238E27FC236}">
                <a16:creationId xmlns:a16="http://schemas.microsoft.com/office/drawing/2014/main" id="{AF07215E-1B97-4917-87A5-C01D87884C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572000"/>
            <a:ext cx="285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VIEWABLE DELIVERABLE</a:t>
            </a:r>
          </a:p>
        </p:txBody>
      </p:sp>
      <p:sp>
        <p:nvSpPr>
          <p:cNvPr id="25" name="appraisal-report-title">
            <a:extLst xmlns:a="http://schemas.openxmlformats.org/drawingml/2006/main">
              <a:ext uri="{FF2B5EF4-FFF2-40B4-BE49-F238E27FC236}">
                <a16:creationId xmlns:a16="http://schemas.microsoft.com/office/drawing/2014/main" id="{1EBE6F16-FFC0-436D-B94E-4277FE474E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876800"/>
            <a:ext cx="4953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1950" b="1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Full East Sister Rock Appraisal Report</a:t>
            </a:r>
          </a:p>
        </p:txBody>
      </p:sp>
      <p:sp>
        <p:nvSpPr>
          <p:cNvPr id="26" name="appraisal-report-copy">
            <a:extLst xmlns:a="http://schemas.openxmlformats.org/drawingml/2006/main">
              <a:ext uri="{FF2B5EF4-FFF2-40B4-BE49-F238E27FC236}">
                <a16:creationId xmlns:a16="http://schemas.microsoft.com/office/drawing/2014/main" id="{F5737E1A-7930-4503-8045-DD8083CADB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353050"/>
            <a:ext cx="68580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complete 37-page PDF is included with this portfolio and available as a standalone download in the web version.</a:t>
            </a:r>
          </a:p>
        </p:txBody>
      </p:sp>
      <p:sp>
        <p:nvSpPr>
          <p:cNvPr id="27" name="appraisal-button">
            <a:extLst xmlns:a="http://schemas.openxmlformats.org/drawingml/2006/main">
              <a:ext uri="{FF2B5EF4-FFF2-40B4-BE49-F238E27FC236}">
                <a16:creationId xmlns:a16="http://schemas.microsoft.com/office/drawing/2014/main" id="{D6143B53-0A87-4CC9-8807-428D48F783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762500"/>
            <a:ext cx="23622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appraisal-button-label">
            <a:extLst xmlns:a="http://schemas.openxmlformats.org/drawingml/2006/main">
              <a:ext uri="{FF2B5EF4-FFF2-40B4-BE49-F238E27FC236}">
                <a16:creationId xmlns:a16="http://schemas.microsoft.com/office/drawing/2014/main" id="{6F47FCF2-5F22-4411-B554-D6DC69CD2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762500"/>
            <a:ext cx="23622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081523"/>
                </a:solidFill>
                <a:latin typeface="Menlo"/>
                <a:ea typeface="Menlo"/>
                <a:cs typeface="Menlo"/>
              </a:defRPr>
            </a:pPr>
            <a:r>
              <a:rPr sz="1125" b="1">
                <a:solidFill>
                  <a:srgbClr val="081523"/>
                </a:solidFill>
                <a:latin typeface="Menlo"/>
                <a:ea typeface="Menlo"/>
                <a:cs typeface="Menlo"/>
              </a:rPr>
              <a:t>VIEW FULL REPORT</a:t>
            </a:r>
          </a:p>
        </p:txBody>
      </p:sp>
    </p:spTree>
    <p:extLst>
      <p:ext uri="{BB962C8B-B14F-4D97-AF65-F5344CB8AC3E}">
        <p14:creationId xmlns:p14="http://schemas.microsoft.com/office/powerpoint/2010/main" val="1215869866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6" name="gold-cap-4">
            <a:extLst xmlns:a="http://schemas.openxmlformats.org/drawingml/2006/main">
              <a:ext uri="{FF2B5EF4-FFF2-40B4-BE49-F238E27FC236}">
                <a16:creationId xmlns:a16="http://schemas.microsoft.com/office/drawing/2014/main" id="{93C07FAD-8907-4B1F-93B6-0148D07025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4">
            <a:extLst xmlns:a="http://schemas.openxmlformats.org/drawingml/2006/main">
              <a:ext uri="{FF2B5EF4-FFF2-40B4-BE49-F238E27FC236}">
                <a16:creationId xmlns:a16="http://schemas.microsoft.com/office/drawing/2014/main" id="{DD5CC162-190F-41FD-A75A-A93D803FDA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HOSPITALITY PORTFOLIO</a:t>
            </a:r>
          </a:p>
        </p:txBody>
      </p:sp>
      <p:sp>
        <p:nvSpPr>
          <p:cNvPr id="3" name="title-4">
            <a:extLst xmlns:a="http://schemas.openxmlformats.org/drawingml/2006/main">
              <a:ext uri="{FF2B5EF4-FFF2-40B4-BE49-F238E27FC236}">
                <a16:creationId xmlns:a16="http://schemas.microsoft.com/office/drawing/2014/main" id="{5C9A1908-4323-4ED2-BD03-D9E1AD68EB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A property experience becomes a brand when every guest touchpoint connects</a:t>
            </a:r>
          </a:p>
        </p:txBody>
      </p:sp>
      <p:sp>
        <p:nvSpPr>
          <p:cNvPr id="4" name="subtitle-4">
            <a:extLst xmlns:a="http://schemas.openxmlformats.org/drawingml/2006/main">
              <a:ext uri="{FF2B5EF4-FFF2-40B4-BE49-F238E27FC236}">
                <a16:creationId xmlns:a16="http://schemas.microsoft.com/office/drawing/2014/main" id="{006AF056-8449-4CB7-AE16-816F58F243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Venue, food, beverage, digital merchandising, and campaign creative were treated as one connected operating system.</a:t>
            </a:r>
          </a:p>
        </p:txBody>
      </p:sp>
      <p:sp>
        <p:nvSpPr>
          <p:cNvPr id="5" name="footer-rule-4">
            <a:extLst xmlns:a="http://schemas.openxmlformats.org/drawingml/2006/main">
              <a:ext uri="{FF2B5EF4-FFF2-40B4-BE49-F238E27FC236}">
                <a16:creationId xmlns:a16="http://schemas.microsoft.com/office/drawing/2014/main" id="{3C359647-8864-4978-9BEA-D732B2C8CA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4">
            <a:extLst xmlns:a="http://schemas.openxmlformats.org/drawingml/2006/main">
              <a:ext uri="{FF2B5EF4-FFF2-40B4-BE49-F238E27FC236}">
                <a16:creationId xmlns:a16="http://schemas.microsoft.com/office/drawing/2014/main" id="{14CC973D-5621-4017-B771-54CC9080ED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4">
            <a:extLst xmlns:a="http://schemas.openxmlformats.org/drawingml/2006/main">
              <a:ext uri="{FF2B5EF4-FFF2-40B4-BE49-F238E27FC236}">
                <a16:creationId xmlns:a16="http://schemas.microsoft.com/office/drawing/2014/main" id="{4C4EC9C2-A80A-4834-BF82-2E30C39F58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04</a:t>
            </a:r>
          </a:p>
        </p:txBody>
      </p:sp>
      <p:pic>
        <p:nvPicPr>
          <p:cNvPr id="2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cf911da65884b7c"/>
          <a:srcRect xmlns:a="http://schemas.openxmlformats.org/drawingml/2006/main" l="4457" t="0" r="4457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190750"/>
            <a:ext cx="5334000" cy="3905250"/>
          </a:xfrm>
          <a:prstGeom xmlns:a="http://schemas.openxmlformats.org/drawingml/2006/main" prst="rect">
            <a:avLst/>
          </a:prstGeom>
        </p:spPr>
      </p:pic>
      <p:pic>
        <p:nvPicPr>
          <p:cNvPr id="2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8613eb5670a4692"/>
          <a:srcRect xmlns:a="http://schemas.openxmlformats.org/drawingml/2006/main" l="31661" t="0" r="3166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134100" y="2190750"/>
            <a:ext cx="1676400" cy="3048000"/>
          </a:xfrm>
          <a:prstGeom xmlns:a="http://schemas.openxmlformats.org/drawingml/2006/main" prst="rect">
            <a:avLst/>
          </a:prstGeom>
        </p:spPr>
      </p:pic>
      <p:sp>
        <p:nvSpPr>
          <p:cNvPr id="10" name="text">
            <a:extLst xmlns:a="http://schemas.openxmlformats.org/drawingml/2006/main">
              <a:ext uri="{FF2B5EF4-FFF2-40B4-BE49-F238E27FC236}">
                <a16:creationId xmlns:a16="http://schemas.microsoft.com/office/drawing/2014/main" id="{20455F40-5FAF-4F24-9DA2-C59CA4B8D1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5391150"/>
            <a:ext cx="16764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COCKTAIL DIRECTION</a:t>
            </a:r>
          </a:p>
        </p:txBody>
      </p:sp>
      <p:pic>
        <p:nvPicPr>
          <p:cNvPr id="2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e378e3a51e9486b"/>
          <a:srcRect xmlns:a="http://schemas.openxmlformats.org/drawingml/2006/main" l="31661" t="0" r="3166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981950" y="2190750"/>
            <a:ext cx="1676400" cy="3048000"/>
          </a:xfrm>
          <a:prstGeom xmlns:a="http://schemas.openxmlformats.org/drawingml/2006/main" prst="rect">
            <a:avLst/>
          </a:prstGeom>
        </p:spPr>
      </p:pic>
      <p:sp>
        <p:nvSpPr>
          <p:cNvPr id="12" name="text">
            <a:extLst xmlns:a="http://schemas.openxmlformats.org/drawingml/2006/main">
              <a:ext uri="{FF2B5EF4-FFF2-40B4-BE49-F238E27FC236}">
                <a16:creationId xmlns:a16="http://schemas.microsoft.com/office/drawing/2014/main" id="{892760A8-1DCF-4347-8AC6-3605BCB892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81950" y="5391150"/>
            <a:ext cx="16764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MENU MERCHANDISING</a:t>
            </a:r>
          </a:p>
        </p:txBody>
      </p:sp>
      <p:pic>
        <p:nvPicPr>
          <p:cNvPr id="2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20d5febfe54c81"/>
          <a:srcRect xmlns:a="http://schemas.openxmlformats.org/drawingml/2006/main" l="31661" t="0" r="3166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829800" y="2190750"/>
            <a:ext cx="1676400" cy="3048000"/>
          </a:xfrm>
          <a:prstGeom xmlns:a="http://schemas.openxmlformats.org/drawingml/2006/main" prst="rect">
            <a:avLst/>
          </a:prstGeom>
        </p:spPr>
      </p:pic>
      <p:sp>
        <p:nvSpPr>
          <p:cNvPr id="14" name="text">
            <a:extLst xmlns:a="http://schemas.openxmlformats.org/drawingml/2006/main">
              <a:ext uri="{FF2B5EF4-FFF2-40B4-BE49-F238E27FC236}">
                <a16:creationId xmlns:a16="http://schemas.microsoft.com/office/drawing/2014/main" id="{4ECF530B-A3E2-40F7-B2FB-7C784C2608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29800" y="5391150"/>
            <a:ext cx="16764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GUEST EXPERIENCE</a:t>
            </a:r>
          </a:p>
        </p:txBody>
      </p:sp>
      <p:sp>
        <p:nvSpPr>
          <p:cNvPr id="15" name="d1-caption">
            <a:extLst xmlns:a="http://schemas.openxmlformats.org/drawingml/2006/main">
              <a:ext uri="{FF2B5EF4-FFF2-40B4-BE49-F238E27FC236}">
                <a16:creationId xmlns:a16="http://schemas.microsoft.com/office/drawing/2014/main" id="{9A76F3DC-2BF6-429E-BD69-B16F22BC81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19125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D1 · PROPERTY + RESTAURANT EXPERIENCE</a:t>
            </a:r>
          </a:p>
        </p:txBody>
      </p:sp>
    </p:spTree>
    <p:extLst>
      <p:ext uri="{BB962C8B-B14F-4D97-AF65-F5344CB8AC3E}">
        <p14:creationId xmlns:p14="http://schemas.microsoft.com/office/powerpoint/2010/main" val="102345597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9" name="gold-cap-5">
            <a:extLst xmlns:a="http://schemas.openxmlformats.org/drawingml/2006/main">
              <a:ext uri="{FF2B5EF4-FFF2-40B4-BE49-F238E27FC236}">
                <a16:creationId xmlns:a16="http://schemas.microsoft.com/office/drawing/2014/main" id="{CC1E6EF1-3638-4C1A-8DF3-5B9DC76466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5">
            <a:extLst xmlns:a="http://schemas.openxmlformats.org/drawingml/2006/main">
              <a:ext uri="{FF2B5EF4-FFF2-40B4-BE49-F238E27FC236}">
                <a16:creationId xmlns:a16="http://schemas.microsoft.com/office/drawing/2014/main" id="{C655D5F3-7D41-4C53-8452-1A2D2319C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CONSENT AND CONFIDENTIALITY</a:t>
            </a:r>
          </a:p>
        </p:txBody>
      </p:sp>
      <p:sp>
        <p:nvSpPr>
          <p:cNvPr id="3" name="title-5">
            <a:extLst xmlns:a="http://schemas.openxmlformats.org/drawingml/2006/main">
              <a:ext uri="{FF2B5EF4-FFF2-40B4-BE49-F238E27FC236}">
                <a16:creationId xmlns:a16="http://schemas.microsoft.com/office/drawing/2014/main" id="{92391F6D-A621-4ADA-8602-F9581253D7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Only consented work is included — privacy is part of the operating discipline</a:t>
            </a:r>
          </a:p>
        </p:txBody>
      </p:sp>
      <p:sp>
        <p:nvSpPr>
          <p:cNvPr id="4" name="subtitle-5">
            <a:extLst xmlns:a="http://schemas.openxmlformats.org/drawingml/2006/main">
              <a:ext uri="{FF2B5EF4-FFF2-40B4-BE49-F238E27FC236}">
                <a16:creationId xmlns:a16="http://schemas.microsoft.com/office/drawing/2014/main" id="{DCBA3F15-CE3F-4311-9B5D-265454ADCD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To deliver quickly and responsibly, this selection is limited to property-management and hospitality clients who expressly consented to sharing work and results.</a:t>
            </a:r>
          </a:p>
        </p:txBody>
      </p:sp>
      <p:sp>
        <p:nvSpPr>
          <p:cNvPr id="5" name="footer-rule-5">
            <a:extLst xmlns:a="http://schemas.openxmlformats.org/drawingml/2006/main">
              <a:ext uri="{FF2B5EF4-FFF2-40B4-BE49-F238E27FC236}">
                <a16:creationId xmlns:a16="http://schemas.microsoft.com/office/drawing/2014/main" id="{4483F239-FB91-452F-9EDF-11E4426823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5">
            <a:extLst xmlns:a="http://schemas.openxmlformats.org/drawingml/2006/main">
              <a:ext uri="{FF2B5EF4-FFF2-40B4-BE49-F238E27FC236}">
                <a16:creationId xmlns:a16="http://schemas.microsoft.com/office/drawing/2014/main" id="{032DE3D0-1824-4F26-AB8B-2E6A6D75F7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5">
            <a:extLst xmlns:a="http://schemas.openxmlformats.org/drawingml/2006/main">
              <a:ext uri="{FF2B5EF4-FFF2-40B4-BE49-F238E27FC236}">
                <a16:creationId xmlns:a16="http://schemas.microsoft.com/office/drawing/2014/main" id="{9563CD2F-47EF-43F4-98B8-850F4F0A4C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05</a:t>
            </a:r>
          </a:p>
        </p:txBody>
      </p:sp>
      <p:pic>
        <p:nvPicPr>
          <p:cNvPr id="2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b7faf06d57466b"/>
          <a:stretch xmlns:a="http://schemas.openxmlformats.org/drawingml/2006/main"/>
        </p:blipFill>
        <p:spPr>
          <a:xfrm xmlns:a="http://schemas.openxmlformats.org/drawingml/2006/main">
            <a:off x="533400" y="3208602"/>
            <a:ext cx="7067550" cy="1926695"/>
          </a:xfrm>
          <a:prstGeom xmlns:a="http://schemas.openxmlformats.org/drawingml/2006/main" prst="rect">
            <a:avLst/>
          </a:prstGeom>
        </p:spPr>
      </p:pic>
      <p:sp>
        <p:nvSpPr>
          <p:cNvPr id="9" name="privacy-summary">
            <a:extLst xmlns:a="http://schemas.openxmlformats.org/drawingml/2006/main">
              <a:ext uri="{FF2B5EF4-FFF2-40B4-BE49-F238E27FC236}">
                <a16:creationId xmlns:a16="http://schemas.microsoft.com/office/drawing/2014/main" id="{EDDB5D19-F4A5-4599-84A1-08953D643B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247900"/>
            <a:ext cx="3771900" cy="384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text">
            <a:extLst xmlns:a="http://schemas.openxmlformats.org/drawingml/2006/main">
              <a:ext uri="{FF2B5EF4-FFF2-40B4-BE49-F238E27FC236}">
                <a16:creationId xmlns:a16="http://schemas.microsoft.com/office/drawing/2014/main" id="{893A38AE-D26E-4388-A567-77A85D436D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2476500"/>
            <a:ext cx="3276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PRIVACY CLAUSE EXCERPT</a:t>
            </a:r>
          </a:p>
        </p:txBody>
      </p:sp>
      <p:sp>
        <p:nvSpPr>
          <p:cNvPr id="11" name="bullet-306-0">
            <a:extLst xmlns:a="http://schemas.openxmlformats.org/drawingml/2006/main">
              <a:ext uri="{FF2B5EF4-FFF2-40B4-BE49-F238E27FC236}">
                <a16:creationId xmlns:a16="http://schemas.microsoft.com/office/drawing/2014/main" id="{CC44E55D-D555-4254-9EC4-8862269BBD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29908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bullet-text-306-0">
            <a:extLst xmlns:a="http://schemas.openxmlformats.org/drawingml/2006/main">
              <a:ext uri="{FF2B5EF4-FFF2-40B4-BE49-F238E27FC236}">
                <a16:creationId xmlns:a16="http://schemas.microsoft.com/office/drawing/2014/main" id="{284B944C-6ED3-4B93-A2EA-551D3A2EB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2914650"/>
            <a:ext cx="29337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Written client consent before public-facing portfolio use</a:t>
            </a:r>
          </a:p>
        </p:txBody>
      </p:sp>
      <p:sp>
        <p:nvSpPr>
          <p:cNvPr id="13" name="bullet-306-1">
            <a:extLst xmlns:a="http://schemas.openxmlformats.org/drawingml/2006/main">
              <a:ext uri="{FF2B5EF4-FFF2-40B4-BE49-F238E27FC236}">
                <a16:creationId xmlns:a16="http://schemas.microsoft.com/office/drawing/2014/main" id="{D9BB0CA0-A7EC-4E16-B696-9347F3C2EB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36385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bullet-text-306-1">
            <a:extLst xmlns:a="http://schemas.openxmlformats.org/drawingml/2006/main">
              <a:ext uri="{FF2B5EF4-FFF2-40B4-BE49-F238E27FC236}">
                <a16:creationId xmlns:a16="http://schemas.microsoft.com/office/drawing/2014/main" id="{F29D5B0B-8D1A-40C7-99F5-1BC56D7AA9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3562350"/>
            <a:ext cx="29337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Financial, operational, and strategic information held in strict confidence</a:t>
            </a:r>
          </a:p>
        </p:txBody>
      </p:sp>
      <p:sp>
        <p:nvSpPr>
          <p:cNvPr id="15" name="bullet-306-2">
            <a:extLst xmlns:a="http://schemas.openxmlformats.org/drawingml/2006/main">
              <a:ext uri="{FF2B5EF4-FFF2-40B4-BE49-F238E27FC236}">
                <a16:creationId xmlns:a16="http://schemas.microsoft.com/office/drawing/2014/main" id="{E4EA7D71-638E-4324-AF57-78FB0EF684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42862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bullet-text-306-2">
            <a:extLst xmlns:a="http://schemas.openxmlformats.org/drawingml/2006/main">
              <a:ext uri="{FF2B5EF4-FFF2-40B4-BE49-F238E27FC236}">
                <a16:creationId xmlns:a16="http://schemas.microsoft.com/office/drawing/2014/main" id="{2646B8B2-A529-4A6B-B40E-506E0561B1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4210050"/>
            <a:ext cx="29337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Relevant business data stored securely and deleted after analysis</a:t>
            </a:r>
          </a:p>
        </p:txBody>
      </p:sp>
      <p:sp>
        <p:nvSpPr>
          <p:cNvPr id="17" name="bullet-306-3">
            <a:extLst xmlns:a="http://schemas.openxmlformats.org/drawingml/2006/main">
              <a:ext uri="{FF2B5EF4-FFF2-40B4-BE49-F238E27FC236}">
                <a16:creationId xmlns:a16="http://schemas.microsoft.com/office/drawing/2014/main" id="{F4BFEAB7-F358-4C72-88BD-76A937295A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4933950"/>
            <a:ext cx="762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bullet-text-306-3">
            <a:extLst xmlns:a="http://schemas.openxmlformats.org/drawingml/2006/main">
              <a:ext uri="{FF2B5EF4-FFF2-40B4-BE49-F238E27FC236}">
                <a16:creationId xmlns:a16="http://schemas.microsoft.com/office/drawing/2014/main" id="{E0595C4F-FBDB-42F6-BE14-5DD7CAD0E4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4857750"/>
            <a:ext cx="29337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>
                <a:solidFill>
                  <a:srgbClr val="F5F7FA"/>
                </a:solidFill>
                <a:latin typeface="Helvetica Neue"/>
                <a:ea typeface="Helvetica Neue"/>
                <a:cs typeface="Helvetica Neue"/>
              </a:rPr>
              <a:t>Names, dates, platform labels, and private identifiers blurred where requested</a:t>
            </a:r>
          </a:p>
        </p:txBody>
      </p:sp>
    </p:spTree>
    <p:extLst>
      <p:ext uri="{BB962C8B-B14F-4D97-AF65-F5344CB8AC3E}">
        <p14:creationId xmlns:p14="http://schemas.microsoft.com/office/powerpoint/2010/main" val="1014697699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gold-cap-6">
            <a:extLst xmlns:a="http://schemas.openxmlformats.org/drawingml/2006/main">
              <a:ext uri="{FF2B5EF4-FFF2-40B4-BE49-F238E27FC236}">
                <a16:creationId xmlns:a16="http://schemas.microsoft.com/office/drawing/2014/main" id="{4C24E15D-382A-4FCE-9CAA-1A637197A1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6">
            <a:extLst xmlns:a="http://schemas.openxmlformats.org/drawingml/2006/main">
              <a:ext uri="{FF2B5EF4-FFF2-40B4-BE49-F238E27FC236}">
                <a16:creationId xmlns:a16="http://schemas.microsoft.com/office/drawing/2014/main" id="{9BD58A7B-502F-4C62-843B-E595717668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CLIENT FEEDBACK</a:t>
            </a:r>
          </a:p>
        </p:txBody>
      </p:sp>
      <p:sp>
        <p:nvSpPr>
          <p:cNvPr id="3" name="title-6">
            <a:extLst xmlns:a="http://schemas.openxmlformats.org/drawingml/2006/main">
              <a:ext uri="{FF2B5EF4-FFF2-40B4-BE49-F238E27FC236}">
                <a16:creationId xmlns:a16="http://schemas.microsoft.com/office/drawing/2014/main" id="{617F2D0A-1356-4A09-8228-392CB954A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546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Property-management and hospitality relationships built on trust</a:t>
            </a:r>
          </a:p>
        </p:txBody>
      </p:sp>
      <p:sp>
        <p:nvSpPr>
          <p:cNvPr id="4" name="subtitle-6">
            <a:extLst xmlns:a="http://schemas.openxmlformats.org/drawingml/2006/main">
              <a:ext uri="{FF2B5EF4-FFF2-40B4-BE49-F238E27FC236}">
                <a16:creationId xmlns:a16="http://schemas.microsoft.com/office/drawing/2014/main" id="{0EC7024B-C203-4373-9933-F349FAD7C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work was not delivered as isolated creative — it was carried through in close partnership with client teams.</a:t>
            </a:r>
          </a:p>
        </p:txBody>
      </p:sp>
      <p:sp>
        <p:nvSpPr>
          <p:cNvPr id="5" name="footer-rule-6">
            <a:extLst xmlns:a="http://schemas.openxmlformats.org/drawingml/2006/main">
              <a:ext uri="{FF2B5EF4-FFF2-40B4-BE49-F238E27FC236}">
                <a16:creationId xmlns:a16="http://schemas.microsoft.com/office/drawing/2014/main" id="{E84AA157-1D7E-4782-84E5-4CEE2246C7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6">
            <a:extLst xmlns:a="http://schemas.openxmlformats.org/drawingml/2006/main">
              <a:ext uri="{FF2B5EF4-FFF2-40B4-BE49-F238E27FC236}">
                <a16:creationId xmlns:a16="http://schemas.microsoft.com/office/drawing/2014/main" id="{DB40C9C6-B7DF-45DE-8443-BDE7B58693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6">
            <a:extLst xmlns:a="http://schemas.openxmlformats.org/drawingml/2006/main">
              <a:ext uri="{FF2B5EF4-FFF2-40B4-BE49-F238E27FC236}">
                <a16:creationId xmlns:a16="http://schemas.microsoft.com/office/drawing/2014/main" id="{3E59C103-F9AB-4938-AA5C-933403AEA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06</a:t>
            </a:r>
          </a:p>
        </p:txBody>
      </p:sp>
      <p:sp>
        <p:nvSpPr>
          <p:cNvPr id="8" name="evidence-bg-6-0">
            <a:extLst xmlns:a="http://schemas.openxmlformats.org/drawingml/2006/main">
              <a:ext uri="{FF2B5EF4-FFF2-40B4-BE49-F238E27FC236}">
                <a16:creationId xmlns:a16="http://schemas.microsoft.com/office/drawing/2014/main" id="{06C622DA-300B-4669-8FB3-70B69F01DC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71700"/>
            <a:ext cx="521970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f6aff5fbd88498f"/>
          <a:stretch xmlns:a="http://schemas.openxmlformats.org/drawingml/2006/main"/>
        </p:blipFill>
        <p:spPr>
          <a:xfrm xmlns:a="http://schemas.openxmlformats.org/drawingml/2006/main">
            <a:off x="647700" y="3167277"/>
            <a:ext cx="4991100" cy="1628346"/>
          </a:xfrm>
          <a:prstGeom xmlns:a="http://schemas.openxmlformats.org/drawingml/2006/main" prst="rect">
            <a:avLst/>
          </a:prstGeom>
        </p:spPr>
      </p:pic>
      <p:sp>
        <p:nvSpPr>
          <p:cNvPr id="10" name="text">
            <a:extLst xmlns:a="http://schemas.openxmlformats.org/drawingml/2006/main">
              <a:ext uri="{FF2B5EF4-FFF2-40B4-BE49-F238E27FC236}">
                <a16:creationId xmlns:a16="http://schemas.microsoft.com/office/drawing/2014/main" id="{788E85E6-63B5-423D-AC4A-FAB9688DCB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781675"/>
            <a:ext cx="4914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LONG-TERM RELATIONSHIP FEEDBACK</a:t>
            </a:r>
          </a:p>
        </p:txBody>
      </p:sp>
      <p:sp>
        <p:nvSpPr>
          <p:cNvPr id="11" name="evidence-bg-6-1">
            <a:extLst xmlns:a="http://schemas.openxmlformats.org/drawingml/2006/main">
              <a:ext uri="{FF2B5EF4-FFF2-40B4-BE49-F238E27FC236}">
                <a16:creationId xmlns:a16="http://schemas.microsoft.com/office/drawing/2014/main" id="{13B5D3EA-1089-4585-9AB7-01CE66D08E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800" y="2171700"/>
            <a:ext cx="521970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2a03edadc18443c"/>
          <a:stretch xmlns:a="http://schemas.openxmlformats.org/drawingml/2006/main"/>
        </p:blipFill>
        <p:spPr>
          <a:xfrm xmlns:a="http://schemas.openxmlformats.org/drawingml/2006/main">
            <a:off x="6134100" y="2699361"/>
            <a:ext cx="4991100" cy="2564178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7CA79EF3-89FF-4EAF-9563-CB0582F009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5781675"/>
            <a:ext cx="4914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CLIENT PARTNERSHIP FEEDBACK</a:t>
            </a:r>
          </a:p>
        </p:txBody>
      </p:sp>
    </p:spTree>
    <p:extLst>
      <p:ext uri="{BB962C8B-B14F-4D97-AF65-F5344CB8AC3E}">
        <p14:creationId xmlns:p14="http://schemas.microsoft.com/office/powerpoint/2010/main" val="452390464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gold-cap-7">
            <a:extLst xmlns:a="http://schemas.openxmlformats.org/drawingml/2006/main">
              <a:ext uri="{FF2B5EF4-FFF2-40B4-BE49-F238E27FC236}">
                <a16:creationId xmlns:a16="http://schemas.microsoft.com/office/drawing/2014/main" id="{AD5E5162-DD8E-4307-81AC-E94F27FD7C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7">
            <a:extLst xmlns:a="http://schemas.openxmlformats.org/drawingml/2006/main">
              <a:ext uri="{FF2B5EF4-FFF2-40B4-BE49-F238E27FC236}">
                <a16:creationId xmlns:a16="http://schemas.microsoft.com/office/drawing/2014/main" id="{FD1DFD43-B755-486D-8082-92AC52565B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CLIENT FEEDBACK</a:t>
            </a:r>
          </a:p>
        </p:txBody>
      </p:sp>
      <p:sp>
        <p:nvSpPr>
          <p:cNvPr id="3" name="title-7">
            <a:extLst xmlns:a="http://schemas.openxmlformats.org/drawingml/2006/main">
              <a:ext uri="{FF2B5EF4-FFF2-40B4-BE49-F238E27FC236}">
                <a16:creationId xmlns:a16="http://schemas.microsoft.com/office/drawing/2014/main" id="{B1B56824-2D66-4172-9187-19DE3CD226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Fast approvals came from understanding the business context</a:t>
            </a:r>
          </a:p>
        </p:txBody>
      </p:sp>
      <p:sp>
        <p:nvSpPr>
          <p:cNvPr id="4" name="subtitle-7">
            <a:extLst xmlns:a="http://schemas.openxmlformats.org/drawingml/2006/main">
              <a:ext uri="{FF2B5EF4-FFF2-40B4-BE49-F238E27FC236}">
                <a16:creationId xmlns:a16="http://schemas.microsoft.com/office/drawing/2014/main" id="{FD649266-35F7-4520-8036-3F27B8FD25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Feedback shows a consistent pattern: direct communication, rapid iteration, and creative that felt ready to use.</a:t>
            </a:r>
          </a:p>
        </p:txBody>
      </p:sp>
      <p:sp>
        <p:nvSpPr>
          <p:cNvPr id="5" name="footer-rule-7">
            <a:extLst xmlns:a="http://schemas.openxmlformats.org/drawingml/2006/main">
              <a:ext uri="{FF2B5EF4-FFF2-40B4-BE49-F238E27FC236}">
                <a16:creationId xmlns:a16="http://schemas.microsoft.com/office/drawing/2014/main" id="{CFB358F9-4248-4741-A4DB-8614F8AD19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7">
            <a:extLst xmlns:a="http://schemas.openxmlformats.org/drawingml/2006/main">
              <a:ext uri="{FF2B5EF4-FFF2-40B4-BE49-F238E27FC236}">
                <a16:creationId xmlns:a16="http://schemas.microsoft.com/office/drawing/2014/main" id="{6E0D097E-3833-46D8-AD23-0713346DF0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7">
            <a:extLst xmlns:a="http://schemas.openxmlformats.org/drawingml/2006/main">
              <a:ext uri="{FF2B5EF4-FFF2-40B4-BE49-F238E27FC236}">
                <a16:creationId xmlns:a16="http://schemas.microsoft.com/office/drawing/2014/main" id="{42A85AAE-9540-4445-B5BB-66CA4AAF63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07</a:t>
            </a:r>
          </a:p>
        </p:txBody>
      </p:sp>
      <p:sp>
        <p:nvSpPr>
          <p:cNvPr id="8" name="evidence-bg-7-0">
            <a:extLst xmlns:a="http://schemas.openxmlformats.org/drawingml/2006/main">
              <a:ext uri="{FF2B5EF4-FFF2-40B4-BE49-F238E27FC236}">
                <a16:creationId xmlns:a16="http://schemas.microsoft.com/office/drawing/2014/main" id="{988273A1-513A-48B0-9667-19A3C84369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71700"/>
            <a:ext cx="521970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7319b4cd075476e"/>
          <a:stretch xmlns:a="http://schemas.openxmlformats.org/drawingml/2006/main"/>
        </p:blipFill>
        <p:spPr>
          <a:xfrm xmlns:a="http://schemas.openxmlformats.org/drawingml/2006/main">
            <a:off x="1238556" y="2286000"/>
            <a:ext cx="3809388" cy="3390900"/>
          </a:xfrm>
          <a:prstGeom xmlns:a="http://schemas.openxmlformats.org/drawingml/2006/main" prst="rect">
            <a:avLst/>
          </a:prstGeom>
        </p:spPr>
      </p:pic>
      <p:sp>
        <p:nvSpPr>
          <p:cNvPr id="10" name="text">
            <a:extLst xmlns:a="http://schemas.openxmlformats.org/drawingml/2006/main">
              <a:ext uri="{FF2B5EF4-FFF2-40B4-BE49-F238E27FC236}">
                <a16:creationId xmlns:a16="http://schemas.microsoft.com/office/drawing/2014/main" id="{3F84ED5A-A7FC-416D-BADE-E78D864CFB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781675"/>
            <a:ext cx="4914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WEBSITE IMPLEMENTATION APPROVAL</a:t>
            </a:r>
          </a:p>
        </p:txBody>
      </p:sp>
      <p:sp>
        <p:nvSpPr>
          <p:cNvPr id="11" name="evidence-bg-7-1">
            <a:extLst xmlns:a="http://schemas.openxmlformats.org/drawingml/2006/main">
              <a:ext uri="{FF2B5EF4-FFF2-40B4-BE49-F238E27FC236}">
                <a16:creationId xmlns:a16="http://schemas.microsoft.com/office/drawing/2014/main" id="{78EE0E05-2127-46CB-BBBB-8B19D5523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800" y="2171700"/>
            <a:ext cx="521970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547ae8cdd5247a0"/>
          <a:stretch xmlns:a="http://schemas.openxmlformats.org/drawingml/2006/main"/>
        </p:blipFill>
        <p:spPr>
          <a:xfrm xmlns:a="http://schemas.openxmlformats.org/drawingml/2006/main">
            <a:off x="6599844" y="2286000"/>
            <a:ext cx="4059612" cy="3390900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838433A7-3D05-4AF0-8243-2092C7AE67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5781675"/>
            <a:ext cx="4914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PHOTOGRAPHY SUPPORT FEEDBACK</a:t>
            </a:r>
          </a:p>
        </p:txBody>
      </p:sp>
    </p:spTree>
    <p:extLst>
      <p:ext uri="{BB962C8B-B14F-4D97-AF65-F5344CB8AC3E}">
        <p14:creationId xmlns:p14="http://schemas.microsoft.com/office/powerpoint/2010/main" val="1770205341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gold-cap-8">
            <a:extLst xmlns:a="http://schemas.openxmlformats.org/drawingml/2006/main">
              <a:ext uri="{FF2B5EF4-FFF2-40B4-BE49-F238E27FC236}">
                <a16:creationId xmlns:a16="http://schemas.microsoft.com/office/drawing/2014/main" id="{F01D9D28-A560-44E6-9182-595099ABFD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8">
            <a:extLst xmlns:a="http://schemas.openxmlformats.org/drawingml/2006/main">
              <a:ext uri="{FF2B5EF4-FFF2-40B4-BE49-F238E27FC236}">
                <a16:creationId xmlns:a16="http://schemas.microsoft.com/office/drawing/2014/main" id="{C34E1225-460C-4E95-B4EB-042B4C33F9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CLIENT FEEDBACK</a:t>
            </a:r>
          </a:p>
        </p:txBody>
      </p:sp>
      <p:sp>
        <p:nvSpPr>
          <p:cNvPr id="3" name="title-8">
            <a:extLst xmlns:a="http://schemas.openxmlformats.org/drawingml/2006/main">
              <a:ext uri="{FF2B5EF4-FFF2-40B4-BE49-F238E27FC236}">
                <a16:creationId xmlns:a16="http://schemas.microsoft.com/office/drawing/2014/main" id="{817A3E6B-0E35-4330-89DB-38A2124A43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833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The same standard carried from project delivery into daily client communication</a:t>
            </a:r>
          </a:p>
        </p:txBody>
      </p:sp>
      <p:sp>
        <p:nvSpPr>
          <p:cNvPr id="4" name="subtitle-8">
            <a:extLst xmlns:a="http://schemas.openxmlformats.org/drawingml/2006/main">
              <a:ext uri="{FF2B5EF4-FFF2-40B4-BE49-F238E27FC236}">
                <a16:creationId xmlns:a16="http://schemas.microsoft.com/office/drawing/2014/main" id="{81A96636-15B8-46CC-AF5D-764DDF0BF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These property-management and hospitality messages are shown at a readable size with requested private details removed.</a:t>
            </a:r>
          </a:p>
        </p:txBody>
      </p:sp>
      <p:sp>
        <p:nvSpPr>
          <p:cNvPr id="5" name="footer-rule-8">
            <a:extLst xmlns:a="http://schemas.openxmlformats.org/drawingml/2006/main">
              <a:ext uri="{FF2B5EF4-FFF2-40B4-BE49-F238E27FC236}">
                <a16:creationId xmlns:a16="http://schemas.microsoft.com/office/drawing/2014/main" id="{DD008A24-C5CD-4495-AB17-94C8C8402E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8">
            <a:extLst xmlns:a="http://schemas.openxmlformats.org/drawingml/2006/main">
              <a:ext uri="{FF2B5EF4-FFF2-40B4-BE49-F238E27FC236}">
                <a16:creationId xmlns:a16="http://schemas.microsoft.com/office/drawing/2014/main" id="{EB6017AF-C4E1-4D9F-9020-EDD5411253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8">
            <a:extLst xmlns:a="http://schemas.openxmlformats.org/drawingml/2006/main">
              <a:ext uri="{FF2B5EF4-FFF2-40B4-BE49-F238E27FC236}">
                <a16:creationId xmlns:a16="http://schemas.microsoft.com/office/drawing/2014/main" id="{5B59A7AF-76DF-44AC-9C92-CE183C889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08</a:t>
            </a:r>
          </a:p>
        </p:txBody>
      </p:sp>
      <p:sp>
        <p:nvSpPr>
          <p:cNvPr id="8" name="evidence-bg-8-0">
            <a:extLst xmlns:a="http://schemas.openxmlformats.org/drawingml/2006/main">
              <a:ext uri="{FF2B5EF4-FFF2-40B4-BE49-F238E27FC236}">
                <a16:creationId xmlns:a16="http://schemas.microsoft.com/office/drawing/2014/main" id="{F1BAFFC1-A496-4D32-B5EC-BC9B40A445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71700"/>
            <a:ext cx="521970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982324343f04087"/>
          <a:stretch xmlns:a="http://schemas.openxmlformats.org/drawingml/2006/main"/>
        </p:blipFill>
        <p:spPr>
          <a:xfrm xmlns:a="http://schemas.openxmlformats.org/drawingml/2006/main">
            <a:off x="1151792" y="2286000"/>
            <a:ext cx="3982915" cy="3390900"/>
          </a:xfrm>
          <a:prstGeom xmlns:a="http://schemas.openxmlformats.org/drawingml/2006/main" prst="rect">
            <a:avLst/>
          </a:prstGeom>
        </p:spPr>
      </p:pic>
      <p:sp>
        <p:nvSpPr>
          <p:cNvPr id="10" name="text">
            <a:extLst xmlns:a="http://schemas.openxmlformats.org/drawingml/2006/main">
              <a:ext uri="{FF2B5EF4-FFF2-40B4-BE49-F238E27FC236}">
                <a16:creationId xmlns:a16="http://schemas.microsoft.com/office/drawing/2014/main" id="{4246DD2A-07F7-4F8B-9E02-3314C6F281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781675"/>
            <a:ext cx="4914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EMAIL FEEDBACK</a:t>
            </a:r>
          </a:p>
        </p:txBody>
      </p:sp>
      <p:sp>
        <p:nvSpPr>
          <p:cNvPr id="11" name="evidence-bg-8-1">
            <a:extLst xmlns:a="http://schemas.openxmlformats.org/drawingml/2006/main">
              <a:ext uri="{FF2B5EF4-FFF2-40B4-BE49-F238E27FC236}">
                <a16:creationId xmlns:a16="http://schemas.microsoft.com/office/drawing/2014/main" id="{AAFE3971-A590-47F6-8D12-65B2E90C8D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800" y="2171700"/>
            <a:ext cx="521970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0fbde1d01c64ad3"/>
          <a:stretch xmlns:a="http://schemas.openxmlformats.org/drawingml/2006/main"/>
        </p:blipFill>
        <p:spPr>
          <a:xfrm xmlns:a="http://schemas.openxmlformats.org/drawingml/2006/main">
            <a:off x="6505279" y="2286000"/>
            <a:ext cx="4248741" cy="3390900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9AAE823F-32D3-4F39-8775-21D0C5F9A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5781675"/>
            <a:ext cx="4914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ATLANTIC / PACIFIC MANAGEMENT FEEDBACK</a:t>
            </a:r>
          </a:p>
        </p:txBody>
      </p:sp>
    </p:spTree>
    <p:extLst>
      <p:ext uri="{BB962C8B-B14F-4D97-AF65-F5344CB8AC3E}">
        <p14:creationId xmlns:p14="http://schemas.microsoft.com/office/powerpoint/2010/main" val="2122640154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8152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gold-cap-9">
            <a:extLst xmlns:a="http://schemas.openxmlformats.org/drawingml/2006/main">
              <a:ext uri="{FF2B5EF4-FFF2-40B4-BE49-F238E27FC236}">
                <a16:creationId xmlns:a16="http://schemas.microsoft.com/office/drawing/2014/main" id="{D945E9B5-9E04-47DE-8A7C-9CD2DBB1AC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3A9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-9">
            <a:extLst xmlns:a="http://schemas.openxmlformats.org/drawingml/2006/main">
              <a:ext uri="{FF2B5EF4-FFF2-40B4-BE49-F238E27FC236}">
                <a16:creationId xmlns:a16="http://schemas.microsoft.com/office/drawing/2014/main" id="{EC901B34-A1EE-414E-BCAB-19520E3C62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61950"/>
            <a:ext cx="571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1050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REPEATED RESULTS</a:t>
            </a:r>
          </a:p>
        </p:txBody>
      </p:sp>
      <p:sp>
        <p:nvSpPr>
          <p:cNvPr id="3" name="title-9">
            <a:extLst xmlns:a="http://schemas.openxmlformats.org/drawingml/2006/main">
              <a:ext uri="{FF2B5EF4-FFF2-40B4-BE49-F238E27FC236}">
                <a16:creationId xmlns:a16="http://schemas.microsoft.com/office/drawing/2014/main" id="{FF618FE1-5DF1-41D2-A729-3D22D0A3BB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04850"/>
            <a:ext cx="108394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000">
                <a:solidFill>
                  <a:srgbClr val="F5F7FA"/>
                </a:solidFill>
                <a:latin typeface="Georgia"/>
                <a:ea typeface="Georgia"/>
                <a:cs typeface="Georgia"/>
              </a:defRPr>
            </a:pPr>
            <a:r>
              <a:rPr sz="3000">
                <a:solidFill>
                  <a:srgbClr val="F5F7FA"/>
                </a:solidFill>
                <a:latin typeface="Georgia"/>
                <a:ea typeface="Georgia"/>
                <a:cs typeface="Georgia"/>
              </a:rPr>
              <a:t>Demand generation was visible in the client's own words</a:t>
            </a:r>
          </a:p>
        </p:txBody>
      </p:sp>
      <p:sp>
        <p:nvSpPr>
          <p:cNvPr id="4" name="subtitle-9">
            <a:extLst xmlns:a="http://schemas.openxmlformats.org/drawingml/2006/main">
              <a:ext uri="{FF2B5EF4-FFF2-40B4-BE49-F238E27FC236}">
                <a16:creationId xmlns:a16="http://schemas.microsoft.com/office/drawing/2014/main" id="{13AFF28D-15FB-4F32-B404-2243809643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572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>
                <a:solidFill>
                  <a:srgbClr val="AAB9CA"/>
                </a:solidFill>
                <a:latin typeface="Helvetica Neue"/>
                <a:ea typeface="Helvetica Neue"/>
                <a:cs typeface="Helvetica Neue"/>
              </a:rPr>
              <a:t>The clearest proof was operational: full events, reservation controls, and clients asking to stop additional demand.</a:t>
            </a:r>
          </a:p>
        </p:txBody>
      </p:sp>
      <p:sp>
        <p:nvSpPr>
          <p:cNvPr id="5" name="footer-rule-9">
            <a:extLst xmlns:a="http://schemas.openxmlformats.org/drawingml/2006/main">
              <a:ext uri="{FF2B5EF4-FFF2-40B4-BE49-F238E27FC236}">
                <a16:creationId xmlns:a16="http://schemas.microsoft.com/office/drawing/2014/main" id="{4D95F357-F447-4D06-85C8-C23179E207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0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footer-label-9">
            <a:extLst xmlns:a="http://schemas.openxmlformats.org/drawingml/2006/main">
              <a:ext uri="{FF2B5EF4-FFF2-40B4-BE49-F238E27FC236}">
                <a16:creationId xmlns:a16="http://schemas.microsoft.com/office/drawing/2014/main" id="{50574794-0B3C-4256-AFFE-58FDA88B00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515100"/>
            <a:ext cx="5715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7F93AA"/>
                </a:solidFill>
                <a:latin typeface="Menlo"/>
                <a:ea typeface="Menlo"/>
                <a:cs typeface="Menlo"/>
              </a:defRPr>
            </a:pPr>
            <a:r>
              <a:rPr sz="750">
                <a:solidFill>
                  <a:srgbClr val="7F93AA"/>
                </a:solidFill>
                <a:latin typeface="Menlo"/>
                <a:ea typeface="Menlo"/>
                <a:cs typeface="Menlo"/>
              </a:rPr>
              <a:t>PEDRO GOMEZ-FACCIO  /  MARKETING PORTFOLIO</a:t>
            </a:r>
          </a:p>
        </p:txBody>
      </p:sp>
      <p:sp>
        <p:nvSpPr>
          <p:cNvPr id="7" name="footer-num-9">
            <a:extLst xmlns:a="http://schemas.openxmlformats.org/drawingml/2006/main">
              <a:ext uri="{FF2B5EF4-FFF2-40B4-BE49-F238E27FC236}">
                <a16:creationId xmlns:a16="http://schemas.microsoft.com/office/drawing/2014/main" id="{751DD3EC-E0BF-4093-A84C-B107B748B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6496050"/>
            <a:ext cx="5334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>
                <a:solidFill>
                  <a:srgbClr val="D3A94F"/>
                </a:solidFill>
                <a:latin typeface="Menlo"/>
                <a:ea typeface="Menlo"/>
                <a:cs typeface="Menlo"/>
              </a:rPr>
              <a:t>09</a:t>
            </a:r>
          </a:p>
        </p:txBody>
      </p:sp>
      <p:sp>
        <p:nvSpPr>
          <p:cNvPr id="8" name="evidence-bg-9-0">
            <a:extLst xmlns:a="http://schemas.openxmlformats.org/drawingml/2006/main">
              <a:ext uri="{FF2B5EF4-FFF2-40B4-BE49-F238E27FC236}">
                <a16:creationId xmlns:a16="http://schemas.microsoft.com/office/drawing/2014/main" id="{F4CA60DC-A529-455B-ABC4-FC4A35DFEC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71700"/>
            <a:ext cx="521970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b8b4116be0a4806"/>
          <a:stretch xmlns:a="http://schemas.openxmlformats.org/drawingml/2006/main"/>
        </p:blipFill>
        <p:spPr>
          <a:xfrm xmlns:a="http://schemas.openxmlformats.org/drawingml/2006/main">
            <a:off x="647700" y="2518434"/>
            <a:ext cx="4991100" cy="2926032"/>
          </a:xfrm>
          <a:prstGeom xmlns:a="http://schemas.openxmlformats.org/drawingml/2006/main" prst="rect">
            <a:avLst/>
          </a:prstGeom>
        </p:spPr>
      </p:pic>
      <p:sp>
        <p:nvSpPr>
          <p:cNvPr id="10" name="text">
            <a:extLst xmlns:a="http://schemas.openxmlformats.org/drawingml/2006/main">
              <a:ext uri="{FF2B5EF4-FFF2-40B4-BE49-F238E27FC236}">
                <a16:creationId xmlns:a16="http://schemas.microsoft.com/office/drawing/2014/main" id="{E434A7AE-12C6-44B9-844A-281883FAA4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781675"/>
            <a:ext cx="4914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DEMAND EXCEEDED OPERATING CAPACITY</a:t>
            </a:r>
          </a:p>
        </p:txBody>
      </p:sp>
      <p:sp>
        <p:nvSpPr>
          <p:cNvPr id="11" name="evidence-bg-9-1">
            <a:extLst xmlns:a="http://schemas.openxmlformats.org/drawingml/2006/main">
              <a:ext uri="{FF2B5EF4-FFF2-40B4-BE49-F238E27FC236}">
                <a16:creationId xmlns:a16="http://schemas.microsoft.com/office/drawing/2014/main" id="{E7065B8B-D6D1-4FC3-AEE4-5C1A85256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800" y="2171700"/>
            <a:ext cx="5219700" cy="394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4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8dbe103e8604212"/>
          <a:stretch xmlns:a="http://schemas.openxmlformats.org/drawingml/2006/main"/>
        </p:blipFill>
        <p:spPr>
          <a:xfrm xmlns:a="http://schemas.openxmlformats.org/drawingml/2006/main">
            <a:off x="6134100" y="2891207"/>
            <a:ext cx="4991100" cy="2180487"/>
          </a:xfrm>
          <a:prstGeom xmlns:a="http://schemas.openxmlformats.org/drawingml/2006/main" prst="rect">
            <a:avLst/>
          </a:prstGeom>
        </p:spPr>
      </p:pic>
      <p:sp>
        <p:nvSpPr>
          <p:cNvPr id="13" name="text">
            <a:extLst xmlns:a="http://schemas.openxmlformats.org/drawingml/2006/main">
              <a:ext uri="{FF2B5EF4-FFF2-40B4-BE49-F238E27FC236}">
                <a16:creationId xmlns:a16="http://schemas.microsoft.com/office/drawing/2014/main" id="{D5FA102B-DDE5-4B3E-BB35-4C808F4823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5781675"/>
            <a:ext cx="4914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825" b="1">
                <a:solidFill>
                  <a:srgbClr val="D3A94F"/>
                </a:solidFill>
                <a:latin typeface="Menlo"/>
                <a:ea typeface="Menlo"/>
                <a:cs typeface="Menlo"/>
              </a:defRPr>
            </a:pPr>
            <a:r>
              <a:rPr sz="825" b="1">
                <a:solidFill>
                  <a:srgbClr val="D3A94F"/>
                </a:solidFill>
                <a:latin typeface="Menlo"/>
                <a:ea typeface="Menlo"/>
                <a:cs typeface="Menlo"/>
              </a:rPr>
              <a:t>HOLIDAY TURNOUT CONFIRMED</a:t>
            </a:r>
          </a:p>
        </p:txBody>
      </p:sp>
    </p:spTree>
    <p:extLst>
      <p:ext uri="{BB962C8B-B14F-4D97-AF65-F5344CB8AC3E}">
        <p14:creationId xmlns:p14="http://schemas.microsoft.com/office/powerpoint/2010/main" val="322372616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2026-07-24T19:21:00.1240000Z</dcterms:created>
  <dcterms:modified xsi:type="dcterms:W3CDTF">2026-07-24T19:21:00.1240000Z</dcterms:modified>
</coreProperties>
</file>